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470" r:id="rId3"/>
    <p:sldId id="472" r:id="rId4"/>
    <p:sldId id="473" r:id="rId5"/>
    <p:sldId id="474" r:id="rId6"/>
    <p:sldId id="475" r:id="rId7"/>
    <p:sldId id="476" r:id="rId8"/>
    <p:sldId id="477" r:id="rId9"/>
    <p:sldId id="522" r:id="rId10"/>
    <p:sldId id="523" r:id="rId11"/>
    <p:sldId id="524" r:id="rId12"/>
    <p:sldId id="525" r:id="rId13"/>
    <p:sldId id="526" r:id="rId14"/>
    <p:sldId id="528" r:id="rId15"/>
    <p:sldId id="533" r:id="rId16"/>
    <p:sldId id="529" r:id="rId17"/>
    <p:sldId id="530" r:id="rId18"/>
    <p:sldId id="531" r:id="rId19"/>
    <p:sldId id="535" r:id="rId20"/>
    <p:sldId id="534" r:id="rId21"/>
    <p:sldId id="537" r:id="rId22"/>
    <p:sldId id="538" r:id="rId23"/>
    <p:sldId id="539" r:id="rId24"/>
    <p:sldId id="540" r:id="rId25"/>
    <p:sldId id="541" r:id="rId26"/>
    <p:sldId id="542" r:id="rId27"/>
    <p:sldId id="543" r:id="rId28"/>
    <p:sldId id="544" r:id="rId29"/>
    <p:sldId id="478" r:id="rId30"/>
    <p:sldId id="479" r:id="rId31"/>
    <p:sldId id="480" r:id="rId32"/>
    <p:sldId id="481" r:id="rId33"/>
    <p:sldId id="482" r:id="rId34"/>
    <p:sldId id="483" r:id="rId35"/>
    <p:sldId id="484" r:id="rId36"/>
    <p:sldId id="485" r:id="rId37"/>
    <p:sldId id="486" r:id="rId38"/>
    <p:sldId id="487" r:id="rId39"/>
    <p:sldId id="488" r:id="rId40"/>
    <p:sldId id="519" r:id="rId41"/>
    <p:sldId id="489" r:id="rId42"/>
    <p:sldId id="520" r:id="rId43"/>
    <p:sldId id="490" r:id="rId44"/>
    <p:sldId id="491" r:id="rId45"/>
    <p:sldId id="521" r:id="rId46"/>
    <p:sldId id="492" r:id="rId47"/>
    <p:sldId id="493" r:id="rId48"/>
    <p:sldId id="494" r:id="rId49"/>
    <p:sldId id="495" r:id="rId50"/>
    <p:sldId id="496" r:id="rId51"/>
    <p:sldId id="497" r:id="rId52"/>
    <p:sldId id="498" r:id="rId53"/>
    <p:sldId id="499" r:id="rId54"/>
    <p:sldId id="500" r:id="rId55"/>
    <p:sldId id="501" r:id="rId56"/>
    <p:sldId id="502" r:id="rId57"/>
    <p:sldId id="503" r:id="rId58"/>
    <p:sldId id="504" r:id="rId59"/>
    <p:sldId id="505" r:id="rId60"/>
    <p:sldId id="506" r:id="rId61"/>
    <p:sldId id="507" r:id="rId62"/>
    <p:sldId id="508" r:id="rId63"/>
    <p:sldId id="509" r:id="rId64"/>
    <p:sldId id="510" r:id="rId65"/>
    <p:sldId id="511" r:id="rId66"/>
    <p:sldId id="512" r:id="rId67"/>
    <p:sldId id="513" r:id="rId68"/>
    <p:sldId id="514" r:id="rId69"/>
    <p:sldId id="515" r:id="rId70"/>
    <p:sldId id="516" r:id="rId71"/>
    <p:sldId id="517" r:id="rId72"/>
    <p:sldId id="518" r:id="rId73"/>
    <p:sldId id="260" r:id="rId7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E75"/>
    <a:srgbClr val="D00670"/>
    <a:srgbClr val="3C27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4" autoAdjust="0"/>
    <p:restoredTop sz="94660"/>
  </p:normalViewPr>
  <p:slideViewPr>
    <p:cSldViewPr snapToGrid="0">
      <p:cViewPr varScale="1">
        <p:scale>
          <a:sx n="78" d="100"/>
          <a:sy n="78" d="100"/>
        </p:scale>
        <p:origin x="1061" y="5"/>
      </p:cViewPr>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2F500-A896-475D-86C4-DDA313668179}" type="datetimeFigureOut">
              <a:rPr lang="es-ES" smtClean="0"/>
              <a:t>21/06/2020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C59862-48AC-4503-A7D0-E681D1C52591}" type="slidenum">
              <a:rPr lang="es-ES" smtClean="0"/>
              <a:t>‹Nº›</a:t>
            </a:fld>
            <a:endParaRPr lang="es-ES"/>
          </a:p>
        </p:txBody>
      </p:sp>
    </p:spTree>
    <p:extLst>
      <p:ext uri="{BB962C8B-B14F-4D97-AF65-F5344CB8AC3E}">
        <p14:creationId xmlns:p14="http://schemas.microsoft.com/office/powerpoint/2010/main" val="20387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1C59862-48AC-4503-A7D0-E681D1C52591}" type="slidenum">
              <a:rPr lang="es-ES" smtClean="0"/>
              <a:t>20</a:t>
            </a:fld>
            <a:endParaRPr lang="es-ES"/>
          </a:p>
        </p:txBody>
      </p:sp>
    </p:spTree>
    <p:extLst>
      <p:ext uri="{BB962C8B-B14F-4D97-AF65-F5344CB8AC3E}">
        <p14:creationId xmlns:p14="http://schemas.microsoft.com/office/powerpoint/2010/main" val="2628644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517661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posición de imagen 2"/>
          <p:cNvSpPr>
            <a:spLocks noGrp="1"/>
          </p:cNvSpPr>
          <p:nvPr>
            <p:ph type="pic" idx="1"/>
          </p:nvPr>
        </p:nvSpPr>
        <p:spPr>
          <a:xfrm>
            <a:off x="5180012" y="45720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839788" y="2057400"/>
            <a:ext cx="3932237" cy="35179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97280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420715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260975"/>
          </a:xfrm>
        </p:spPr>
        <p:txBody>
          <a:bodyPr vert="eaVert"/>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a:xfrm>
            <a:off x="838200" y="365125"/>
            <a:ext cx="7734300" cy="5260975"/>
          </a:xfrm>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89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ierre">
    <p:bg>
      <p:bgPr>
        <a:solidFill>
          <a:srgbClr val="FFFFFF"/>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D99658-F803-46F7-9B17-D510C76B5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07" y="2045916"/>
            <a:ext cx="4345761" cy="1383084"/>
          </a:xfrm>
          <a:prstGeom prst="rect">
            <a:avLst/>
          </a:prstGeom>
        </p:spPr>
      </p:pic>
      <p:pic>
        <p:nvPicPr>
          <p:cNvPr id="4" name="Imagen 3">
            <a:extLst>
              <a:ext uri="{FF2B5EF4-FFF2-40B4-BE49-F238E27FC236}">
                <a16:creationId xmlns:a16="http://schemas.microsoft.com/office/drawing/2014/main" id="{F95E0394-360F-4FDE-AAB8-A555516D0ECB}"/>
              </a:ext>
            </a:extLst>
          </p:cNvPr>
          <p:cNvPicPr>
            <a:picLocks noChangeAspect="1"/>
          </p:cNvPicPr>
          <p:nvPr userDrawn="1"/>
        </p:nvPicPr>
        <p:blipFill>
          <a:blip r:embed="rId3">
            <a:duotone>
              <a:schemeClr val="accent2">
                <a:shade val="45000"/>
                <a:satMod val="135000"/>
              </a:schemeClr>
              <a:prstClr val="white"/>
            </a:duotone>
          </a:blip>
          <a:stretch>
            <a:fillRect/>
          </a:stretch>
        </p:blipFill>
        <p:spPr>
          <a:xfrm>
            <a:off x="6270171" y="0"/>
            <a:ext cx="5921829" cy="6858000"/>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p:spPr>
      </p:pic>
      <p:sp>
        <p:nvSpPr>
          <p:cNvPr id="5" name="Rectángulo 4">
            <a:extLst>
              <a:ext uri="{FF2B5EF4-FFF2-40B4-BE49-F238E27FC236}">
                <a16:creationId xmlns:a16="http://schemas.microsoft.com/office/drawing/2014/main" id="{00F57499-45B3-4D06-BB5D-C9902B687D27}"/>
              </a:ext>
            </a:extLst>
          </p:cNvPr>
          <p:cNvSpPr/>
          <p:nvPr/>
        </p:nvSpPr>
        <p:spPr>
          <a:xfrm>
            <a:off x="7699162" y="5323867"/>
            <a:ext cx="3516391" cy="584775"/>
          </a:xfrm>
          <a:prstGeom prst="rect">
            <a:avLst/>
          </a:prstGeom>
        </p:spPr>
        <p:txBody>
          <a:bodyPr wrap="square">
            <a:spAutoFit/>
          </a:bodyPr>
          <a:lstStyle/>
          <a:p>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Hack</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a:t>
            </a:r>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by</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Security</a:t>
            </a:r>
            <a:endParaRPr lang="es-ES" sz="3200" dirty="0">
              <a:ln w="12700" cap="rnd" cmpd="sng" algn="ctr">
                <a:solidFill>
                  <a:srgbClr val="FFFFFF"/>
                </a:solidFill>
                <a:prstDash val="solid"/>
                <a:bevel/>
              </a:ln>
              <a:solidFill>
                <a:srgbClr val="FFFFFF"/>
              </a:solidFill>
              <a:effectLst>
                <a:reflection stA="13000" endPos="65000" dist="50800" dir="5400000" sy="-100000" algn="bl" rotWithShape="0"/>
              </a:effectLst>
            </a:endParaRPr>
          </a:p>
        </p:txBody>
      </p:sp>
      <p:cxnSp>
        <p:nvCxnSpPr>
          <p:cNvPr id="6" name="Straight Connector 23">
            <a:extLst>
              <a:ext uri="{FF2B5EF4-FFF2-40B4-BE49-F238E27FC236}">
                <a16:creationId xmlns:a16="http://schemas.microsoft.com/office/drawing/2014/main" id="{BBA4089C-3876-4781-B0BB-D0F7B6B083BD}"/>
              </a:ext>
            </a:extLst>
          </p:cNvPr>
          <p:cNvCxnSpPr>
            <a:cxnSpLocks/>
          </p:cNvCxnSpPr>
          <p:nvPr/>
        </p:nvCxnSpPr>
        <p:spPr>
          <a:xfrm>
            <a:off x="11215553" y="5615480"/>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cxnSp>
        <p:nvCxnSpPr>
          <p:cNvPr id="8" name="Straight Connector 23">
            <a:extLst>
              <a:ext uri="{FF2B5EF4-FFF2-40B4-BE49-F238E27FC236}">
                <a16:creationId xmlns:a16="http://schemas.microsoft.com/office/drawing/2014/main" id="{03604925-36D9-4780-ADFD-37E0E19569F6}"/>
              </a:ext>
            </a:extLst>
          </p:cNvPr>
          <p:cNvCxnSpPr>
            <a:cxnSpLocks/>
          </p:cNvCxnSpPr>
          <p:nvPr/>
        </p:nvCxnSpPr>
        <p:spPr>
          <a:xfrm>
            <a:off x="7070829" y="5640228"/>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spTree>
    <p:extLst>
      <p:ext uri="{BB962C8B-B14F-4D97-AF65-F5344CB8AC3E}">
        <p14:creationId xmlns:p14="http://schemas.microsoft.com/office/powerpoint/2010/main" val="24076063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63082"/>
          </a:xfrm>
        </p:spPr>
        <p:txBody>
          <a:bodyPr/>
          <a:lstStyle>
            <a:lvl1pPr algn="ct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838200" y="1376218"/>
            <a:ext cx="10515600" cy="4253575"/>
          </a:xfrm>
        </p:spPr>
        <p:txBody>
          <a:bodyPr>
            <a:normAutofit/>
          </a:bodyPr>
          <a:lstStyle>
            <a:lvl1pPr marL="228600" indent="-228600">
              <a:buFont typeface="Wingdings" panose="05000000000000000000" pitchFamily="2" charset="2"/>
              <a:buChar char="v"/>
              <a:defRPr sz="2000">
                <a:latin typeface="Avenir Next" panose="020B0503020202020204" pitchFamily="34" charset="0"/>
              </a:defRPr>
            </a:lvl1pPr>
            <a:lvl2pPr marL="685800" indent="-228600">
              <a:buFont typeface="Wingdings" panose="05000000000000000000" pitchFamily="2" charset="2"/>
              <a:buChar char="§"/>
              <a:defRPr sz="2000">
                <a:latin typeface="Avenir Next" panose="020B0503020202020204" pitchFamily="34" charset="0"/>
              </a:defRPr>
            </a:lvl2pPr>
            <a:lvl3pPr>
              <a:defRPr sz="20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177068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763588"/>
            <a:ext cx="10515600" cy="2852737"/>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8200" y="3802063"/>
            <a:ext cx="10515600" cy="1500187"/>
          </a:xfrm>
        </p:spPr>
        <p:txBody>
          <a:bodyPr/>
          <a:lstStyle>
            <a:lvl1pPr marL="0" indent="0">
              <a:buNone/>
              <a:defRPr sz="2400">
                <a:solidFill>
                  <a:schemeClr val="tx1">
                    <a:tint val="75000"/>
                  </a:schemeClr>
                </a:solidFill>
                <a:latin typeface="Avenir Next" panose="020B05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6" name="Marcador de número de diapositiva 5"/>
          <p:cNvSpPr>
            <a:spLocks noGrp="1"/>
          </p:cNvSpPr>
          <p:nvPr>
            <p:ph type="sldNum" sz="quarter" idx="12"/>
          </p:nvPr>
        </p:nvSpPr>
        <p:spPr/>
        <p:txBody>
          <a:bodyPr/>
          <a:lstStyle>
            <a:lvl1pPr>
              <a:defRPr>
                <a:latin typeface="Avenir Next" panose="020B0503020202020204" pitchFamily="34" charset="0"/>
              </a:defRPr>
            </a:lvl1pPr>
          </a:lstStyle>
          <a:p>
            <a:fld id="{CC9C793B-3AF4-4EDD-819D-524AF408ACCD}" type="slidenum">
              <a:rPr lang="es-ES" smtClean="0"/>
              <a:t>‹Nº›</a:t>
            </a:fld>
            <a:endParaRPr lang="es-ES"/>
          </a:p>
        </p:txBody>
      </p:sp>
    </p:spTree>
    <p:extLst>
      <p:ext uri="{BB962C8B-B14F-4D97-AF65-F5344CB8AC3E}">
        <p14:creationId xmlns:p14="http://schemas.microsoft.com/office/powerpoint/2010/main" val="220697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17575"/>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sz="half" idx="1"/>
          </p:nvPr>
        </p:nvSpPr>
        <p:spPr>
          <a:xfrm>
            <a:off x="838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contenido 3"/>
          <p:cNvSpPr>
            <a:spLocks noGrp="1"/>
          </p:cNvSpPr>
          <p:nvPr>
            <p:ph sz="half" idx="2"/>
          </p:nvPr>
        </p:nvSpPr>
        <p:spPr>
          <a:xfrm>
            <a:off x="6172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169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6"/>
            <a:ext cx="10439400" cy="823912"/>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6612" y="1273970"/>
            <a:ext cx="5157787"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6611" y="2185989"/>
            <a:ext cx="5157787" cy="3503611"/>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texto 4"/>
          <p:cNvSpPr>
            <a:spLocks noGrp="1"/>
          </p:cNvSpPr>
          <p:nvPr>
            <p:ph type="body" sz="quarter" idx="3"/>
          </p:nvPr>
        </p:nvSpPr>
        <p:spPr>
          <a:xfrm>
            <a:off x="6096000" y="1273970"/>
            <a:ext cx="5183188"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096000" y="2182814"/>
            <a:ext cx="5183188" cy="350361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9" name="Marcador de número de diapositiva 8"/>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2366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5" name="Marcador de número de diapositiva 4"/>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446147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99156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70FB497-8769-4668-8D78-45BB4DF6BAB2}"/>
              </a:ext>
            </a:extLst>
          </p:cNvPr>
          <p:cNvSpPr>
            <a:spLocks noGrp="1"/>
          </p:cNvSpPr>
          <p:nvPr>
            <p:ph type="sldNum" sz="quarter" idx="10"/>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492605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5183188" y="987425"/>
            <a:ext cx="6172200" cy="4638675"/>
          </a:xfrm>
        </p:spPr>
        <p:txBody>
          <a:bodyPr/>
          <a:lstStyle>
            <a:lvl1pPr>
              <a:defRPr sz="3200">
                <a:latin typeface="Avenir Next" panose="020B0503020202020204" pitchFamily="34" charset="0"/>
              </a:defRPr>
            </a:lvl1pPr>
            <a:lvl2pPr>
              <a:defRPr sz="2800">
                <a:latin typeface="Avenir Next" panose="020B0503020202020204" pitchFamily="34" charset="0"/>
              </a:defRPr>
            </a:lvl2pPr>
            <a:lvl3pPr>
              <a:defRPr sz="24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texto 3"/>
          <p:cNvSpPr>
            <a:spLocks noGrp="1"/>
          </p:cNvSpPr>
          <p:nvPr>
            <p:ph type="body" sz="half" idx="2"/>
          </p:nvPr>
        </p:nvSpPr>
        <p:spPr>
          <a:xfrm>
            <a:off x="839788" y="2057400"/>
            <a:ext cx="3932237" cy="35687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72169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9000"/>
            <a:lum/>
            <a:extLst/>
          </a:blip>
          <a:srcRect/>
          <a:stretch>
            <a:fillRect l="-1000" r="-1000"/>
          </a:stretch>
        </a:blip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259AE212-4440-4B98-B8B0-198A09E4716D}"/>
              </a:ext>
            </a:extLst>
          </p:cNvPr>
          <p:cNvSpPr/>
          <p:nvPr/>
        </p:nvSpPr>
        <p:spPr>
          <a:xfrm>
            <a:off x="0" y="5766318"/>
            <a:ext cx="12192000" cy="1091682"/>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dirty="0"/>
          </a:p>
        </p:txBody>
      </p:sp>
      <p:sp>
        <p:nvSpPr>
          <p:cNvPr id="2" name="Marcador de título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838200" y="1825625"/>
            <a:ext cx="10515600" cy="3804168"/>
          </a:xfrm>
          <a:prstGeom prst="rect">
            <a:avLst/>
          </a:prstGeom>
          <a:noFill/>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4"/>
          </p:nvPr>
        </p:nvSpPr>
        <p:spPr>
          <a:xfrm>
            <a:off x="9344024" y="6127750"/>
            <a:ext cx="1808227" cy="365125"/>
          </a:xfrm>
          <a:prstGeom prst="rect">
            <a:avLst/>
          </a:prstGeom>
        </p:spPr>
        <p:txBody>
          <a:bodyPr vert="horz" lIns="91440" tIns="45720" rIns="91440" bIns="45720" rtlCol="0" anchor="ctr"/>
          <a:lstStyle>
            <a:lvl1pPr algn="r">
              <a:defRPr sz="1600">
                <a:solidFill>
                  <a:schemeClr val="bg1"/>
                </a:solidFill>
                <a:latin typeface="Avenir Next" panose="020B0503020202020204" pitchFamily="34" charset="0"/>
              </a:defRPr>
            </a:lvl1pPr>
          </a:lstStyle>
          <a:p>
            <a:fld id="{CC9C793B-3AF4-4EDD-819D-524AF408ACCD}" type="slidenum">
              <a:rPr lang="es-ES" smtClean="0"/>
              <a:t>‹Nº›</a:t>
            </a:fld>
            <a:endParaRPr lang="es-ES"/>
          </a:p>
        </p:txBody>
      </p:sp>
      <p:pic>
        <p:nvPicPr>
          <p:cNvPr id="8" name="Imagen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46" y="6176963"/>
            <a:ext cx="655508" cy="681037"/>
          </a:xfrm>
          <a:prstGeom prst="rect">
            <a:avLst/>
          </a:prstGeom>
        </p:spPr>
      </p:pic>
      <p:sp>
        <p:nvSpPr>
          <p:cNvPr id="11" name="Pergamino: horizontal 10">
            <a:extLst>
              <a:ext uri="{FF2B5EF4-FFF2-40B4-BE49-F238E27FC236}">
                <a16:creationId xmlns:a16="http://schemas.microsoft.com/office/drawing/2014/main" id="{E460142D-4D90-4030-A82B-17595E81F439}"/>
              </a:ext>
            </a:extLst>
          </p:cNvPr>
          <p:cNvSpPr/>
          <p:nvPr/>
        </p:nvSpPr>
        <p:spPr>
          <a:xfrm>
            <a:off x="3350815" y="6054319"/>
            <a:ext cx="5490369" cy="515679"/>
          </a:xfrm>
          <a:prstGeom prst="horizontalScroll">
            <a:avLst/>
          </a:prstGeom>
          <a:solidFill>
            <a:schemeClr val="tx2">
              <a:lumMod val="60000"/>
              <a:lumOff val="40000"/>
            </a:schemeClr>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500" dirty="0" smtClean="0">
                <a:solidFill>
                  <a:srgbClr val="FFC000"/>
                </a:solidFill>
              </a:rPr>
              <a:t>CSCE </a:t>
            </a:r>
            <a:r>
              <a:rPr lang="es-ES" sz="1500" dirty="0">
                <a:solidFill>
                  <a:schemeClr val="bg1"/>
                </a:solidFill>
              </a:rPr>
              <a:t>- </a:t>
            </a:r>
            <a:r>
              <a:rPr lang="es-ES" sz="1500" dirty="0">
                <a:solidFill>
                  <a:srgbClr val="FFC000"/>
                </a:solidFill>
              </a:rPr>
              <a:t>C</a:t>
            </a:r>
            <a:r>
              <a:rPr lang="es-ES" sz="1500" dirty="0"/>
              <a:t>urso de </a:t>
            </a:r>
            <a:r>
              <a:rPr lang="es-ES" sz="1500" dirty="0">
                <a:solidFill>
                  <a:srgbClr val="FFC000"/>
                </a:solidFill>
              </a:rPr>
              <a:t>S</a:t>
            </a:r>
            <a:r>
              <a:rPr lang="es-ES" sz="1500" dirty="0"/>
              <a:t>eguridad </a:t>
            </a:r>
            <a:r>
              <a:rPr lang="es-ES" sz="1500" dirty="0" smtClean="0">
                <a:solidFill>
                  <a:srgbClr val="FFC000"/>
                </a:solidFill>
              </a:rPr>
              <a:t>C</a:t>
            </a:r>
            <a:r>
              <a:rPr lang="es-ES" sz="1500" dirty="0" smtClean="0"/>
              <a:t>reación </a:t>
            </a:r>
            <a:r>
              <a:rPr lang="es-ES" sz="1500" dirty="0" err="1" smtClean="0">
                <a:solidFill>
                  <a:srgbClr val="FFC000"/>
                </a:solidFill>
              </a:rPr>
              <a:t>E</a:t>
            </a:r>
            <a:r>
              <a:rPr lang="es-ES" sz="1500" dirty="0" err="1" smtClean="0"/>
              <a:t>xploits</a:t>
            </a:r>
            <a:endParaRPr lang="es-ES" sz="1500" dirty="0"/>
          </a:p>
        </p:txBody>
      </p:sp>
      <p:sp>
        <p:nvSpPr>
          <p:cNvPr id="13" name="Diagrama de flujo: datos almacenados 12">
            <a:extLst>
              <a:ext uri="{FF2B5EF4-FFF2-40B4-BE49-F238E27FC236}">
                <a16:creationId xmlns:a16="http://schemas.microsoft.com/office/drawing/2014/main" id="{F10255C5-BD8C-4495-866A-CC250ED5F13E}"/>
              </a:ext>
            </a:extLst>
          </p:cNvPr>
          <p:cNvSpPr/>
          <p:nvPr/>
        </p:nvSpPr>
        <p:spPr>
          <a:xfrm>
            <a:off x="0"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Diagrama de flujo: datos almacenados 12">
            <a:extLst>
              <a:ext uri="{FF2B5EF4-FFF2-40B4-BE49-F238E27FC236}">
                <a16:creationId xmlns:a16="http://schemas.microsoft.com/office/drawing/2014/main" id="{649112A2-4284-4C06-8803-E737BCC7DF83}"/>
              </a:ext>
            </a:extLst>
          </p:cNvPr>
          <p:cNvSpPr/>
          <p:nvPr/>
        </p:nvSpPr>
        <p:spPr>
          <a:xfrm rot="10800000">
            <a:off x="11152252"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Imagen 15">
            <a:extLst>
              <a:ext uri="{FF2B5EF4-FFF2-40B4-BE49-F238E27FC236}">
                <a16:creationId xmlns:a16="http://schemas.microsoft.com/office/drawing/2014/main" id="{644BD533-83A0-455C-8F41-8C943E63C18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9748" y="6183779"/>
            <a:ext cx="1916176" cy="394874"/>
          </a:xfrm>
          <a:prstGeom prst="rect">
            <a:avLst/>
          </a:prstGeom>
        </p:spPr>
      </p:pic>
      <p:sp>
        <p:nvSpPr>
          <p:cNvPr id="17" name="Flecha: cheurón 16">
            <a:extLst>
              <a:ext uri="{FF2B5EF4-FFF2-40B4-BE49-F238E27FC236}">
                <a16:creationId xmlns:a16="http://schemas.microsoft.com/office/drawing/2014/main" id="{B17CE64C-89D5-465B-BA40-7C1AE17C4B1F}"/>
              </a:ext>
            </a:extLst>
          </p:cNvPr>
          <p:cNvSpPr/>
          <p:nvPr/>
        </p:nvSpPr>
        <p:spPr>
          <a:xfrm>
            <a:off x="191326" y="5764471"/>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18" name="Flecha: cheurón 17">
            <a:extLst>
              <a:ext uri="{FF2B5EF4-FFF2-40B4-BE49-F238E27FC236}">
                <a16:creationId xmlns:a16="http://schemas.microsoft.com/office/drawing/2014/main" id="{E03F6180-E995-404F-8DD5-F2B5BB8260F0}"/>
              </a:ext>
            </a:extLst>
          </p:cNvPr>
          <p:cNvSpPr/>
          <p:nvPr/>
        </p:nvSpPr>
        <p:spPr>
          <a:xfrm rot="10800000">
            <a:off x="11416474" y="5766318"/>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22" name="Triángulo rectángulo 21">
            <a:extLst>
              <a:ext uri="{FF2B5EF4-FFF2-40B4-BE49-F238E27FC236}">
                <a16:creationId xmlns:a16="http://schemas.microsoft.com/office/drawing/2014/main" id="{87DCC1B2-6246-42FF-87F8-2C2460923DF2}"/>
              </a:ext>
            </a:extLst>
          </p:cNvPr>
          <p:cNvSpPr/>
          <p:nvPr/>
        </p:nvSpPr>
        <p:spPr>
          <a:xfrm rot="5400000">
            <a:off x="-34132" y="34132"/>
            <a:ext cx="1325564" cy="1257300"/>
          </a:xfrm>
          <a:prstGeom prst="rtTriangle">
            <a:avLst/>
          </a:prstGeom>
          <a:solidFill>
            <a:schemeClr val="tx2">
              <a:lumMod val="60000"/>
              <a:lumOff val="40000"/>
            </a:schemeClr>
          </a:solidFill>
          <a:ln>
            <a:solidFill>
              <a:schemeClr val="tx2">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24" name="Imagen 23" descr="Imagen que contiene señal, exterior&#10;&#10;Descripción generada automáticamente">
            <a:extLst>
              <a:ext uri="{FF2B5EF4-FFF2-40B4-BE49-F238E27FC236}">
                <a16:creationId xmlns:a16="http://schemas.microsoft.com/office/drawing/2014/main" id="{E4365DE4-36F3-4034-93BD-E14BF2CF2EF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83166" y="71178"/>
            <a:ext cx="625588" cy="649951"/>
          </a:xfrm>
          <a:prstGeom prst="rect">
            <a:avLst/>
          </a:prstGeom>
        </p:spPr>
      </p:pic>
    </p:spTree>
    <p:extLst>
      <p:ext uri="{BB962C8B-B14F-4D97-AF65-F5344CB8AC3E}">
        <p14:creationId xmlns:p14="http://schemas.microsoft.com/office/powerpoint/2010/main" val="2885548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sldNum="0" hdr="0" ftr="0" dt="0"/>
  <p:txStyles>
    <p:titleStyle>
      <a:lvl1pPr algn="ctr" defTabSz="914400" rtl="0" eaLnBrk="1" latinLnBrk="0" hangingPunct="1">
        <a:lnSpc>
          <a:spcPct val="90000"/>
        </a:lnSpc>
        <a:spcBef>
          <a:spcPct val="0"/>
        </a:spcBef>
        <a:buNone/>
        <a:defRPr lang="es-ES" sz="3600" b="1" kern="1200" dirty="0">
          <a:solidFill>
            <a:srgbClr val="F6BB00"/>
          </a:solidFill>
          <a:latin typeface="Avenir Next" panose="020B0503020202020204"/>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accent1"/>
          </a:solidFill>
          <a:latin typeface="Avenir Next" panose="020B0503020202020204"/>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accent1"/>
          </a:solidFill>
          <a:latin typeface="Avenir Next" panose="020B0503020202020204"/>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accent1"/>
          </a:solidFill>
          <a:latin typeface="Avenir Next" panose="020B0503020202020204"/>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5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29.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bulbsecurity.com/finding-bad-characters-with-immunity-debugger-and-mona-py/"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github.com/corelan/mona"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github.com/stephenbradshaw/vulnserver#exploiting-vulnserver" TargetMode="Externa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BFD3D-1D28-4769-AB20-0D5692E17E0F}"/>
              </a:ext>
            </a:extLst>
          </p:cNvPr>
          <p:cNvSpPr txBox="1">
            <a:spLocks/>
          </p:cNvSpPr>
          <p:nvPr/>
        </p:nvSpPr>
        <p:spPr>
          <a:xfrm>
            <a:off x="636651" y="393229"/>
            <a:ext cx="10515600" cy="1225252"/>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lang="es-ES" sz="6000" b="1" kern="1200">
                <a:solidFill>
                  <a:srgbClr val="F6BB00"/>
                </a:solidFill>
                <a:latin typeface="Avenir Next" panose="020B0503020202020204" pitchFamily="34" charset="0"/>
                <a:ea typeface="+mj-ea"/>
                <a:cs typeface="+mj-cs"/>
              </a:defRPr>
            </a:lvl1pPr>
          </a:lstStyle>
          <a:p>
            <a:r>
              <a:rPr lang="es-ES" sz="8000" dirty="0" smtClean="0">
                <a:ln>
                  <a:solidFill>
                    <a:srgbClr val="FFC000"/>
                  </a:solidFill>
                </a:ln>
                <a:effectLst>
                  <a:outerShdw blurRad="50800" dist="38100" dir="13500000" algn="br" rotWithShape="0">
                    <a:prstClr val="black">
                      <a:alpha val="40000"/>
                    </a:prstClr>
                  </a:outerShdw>
                  <a:reflection stA="0" endPos="65000" dist="50800" dir="5400000" sy="-100000" algn="bl" rotWithShape="0"/>
                </a:effectLst>
              </a:rPr>
              <a:t>CSCE</a:t>
            </a:r>
            <a:endParaRPr lang="es-ES" sz="8000" dirty="0">
              <a:ln>
                <a:solidFill>
                  <a:srgbClr val="FFC000"/>
                </a:solidFill>
              </a:ln>
              <a:effectLst>
                <a:outerShdw blurRad="50800" dist="38100" dir="13500000" algn="br" rotWithShape="0">
                  <a:prstClr val="black">
                    <a:alpha val="40000"/>
                  </a:prstClr>
                </a:outerShdw>
                <a:reflection stA="0" endPos="65000" dist="50800" dir="5400000" sy="-100000" algn="bl" rotWithShape="0"/>
              </a:effectLst>
            </a:endParaRPr>
          </a:p>
        </p:txBody>
      </p:sp>
      <p:sp>
        <p:nvSpPr>
          <p:cNvPr id="5" name="Marcador de texto 2">
            <a:extLst>
              <a:ext uri="{FF2B5EF4-FFF2-40B4-BE49-F238E27FC236}">
                <a16:creationId xmlns:a16="http://schemas.microsoft.com/office/drawing/2014/main" id="{86ACBBED-6B9F-4E3E-96A2-F28FD2879339}"/>
              </a:ext>
            </a:extLst>
          </p:cNvPr>
          <p:cNvSpPr txBox="1">
            <a:spLocks/>
          </p:cNvSpPr>
          <p:nvPr/>
        </p:nvSpPr>
        <p:spPr>
          <a:xfrm>
            <a:off x="838200" y="1618481"/>
            <a:ext cx="10515600" cy="1500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1"/>
                </a:solidFill>
                <a:latin typeface="Avenir Next" panose="020B05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Avenir Next" panose="020B0503020202020204"/>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Avenir Next" panose="020B0503020202020204"/>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4400" b="1" dirty="0">
                <a:solidFill>
                  <a:srgbClr val="FFC000"/>
                </a:solidFill>
              </a:rPr>
              <a:t>C</a:t>
            </a:r>
            <a:r>
              <a:rPr lang="es-ES" sz="4400" b="1" dirty="0"/>
              <a:t>urso de </a:t>
            </a:r>
            <a:r>
              <a:rPr lang="es-ES" sz="4400" b="1" dirty="0">
                <a:solidFill>
                  <a:srgbClr val="FFC000"/>
                </a:solidFill>
              </a:rPr>
              <a:t>S</a:t>
            </a:r>
            <a:r>
              <a:rPr lang="es-ES" sz="4400" b="1" dirty="0"/>
              <a:t>eguridad </a:t>
            </a:r>
            <a:r>
              <a:rPr lang="es-ES" sz="4400" b="1" dirty="0">
                <a:solidFill>
                  <a:srgbClr val="FFC000"/>
                </a:solidFill>
              </a:rPr>
              <a:t>C</a:t>
            </a:r>
            <a:r>
              <a:rPr lang="es-ES" sz="4400" b="1" dirty="0"/>
              <a:t>reación </a:t>
            </a:r>
            <a:r>
              <a:rPr lang="es-ES" sz="4400" b="1" dirty="0" err="1">
                <a:solidFill>
                  <a:srgbClr val="FFC000"/>
                </a:solidFill>
              </a:rPr>
              <a:t>E</a:t>
            </a:r>
            <a:r>
              <a:rPr lang="es-ES" sz="4400" b="1" dirty="0" err="1"/>
              <a:t>xploits</a:t>
            </a:r>
            <a:endParaRPr lang="es-ES" sz="4400" b="1" dirty="0"/>
          </a:p>
          <a:p>
            <a:r>
              <a:rPr lang="es-ES" sz="2000" b="1" dirty="0" smtClean="0"/>
              <a:t>SERGIO </a:t>
            </a:r>
            <a:r>
              <a:rPr lang="es-ES" sz="2000" b="1" dirty="0"/>
              <a:t>RODRÍGUEZ </a:t>
            </a:r>
            <a:r>
              <a:rPr lang="es-ES" sz="2000" b="1" dirty="0" smtClean="0"/>
              <a:t>GIJÓN </a:t>
            </a:r>
            <a:r>
              <a:rPr lang="es-ES" sz="2000" b="1" dirty="0"/>
              <a:t>– </a:t>
            </a:r>
            <a:r>
              <a:rPr lang="es-ES" sz="2000" b="1" dirty="0" smtClean="0"/>
              <a:t>Hacker Ético</a:t>
            </a:r>
            <a:endParaRPr lang="es-ES" sz="2000" b="1" dirty="0"/>
          </a:p>
        </p:txBody>
      </p:sp>
      <p:sp>
        <p:nvSpPr>
          <p:cNvPr id="9" name="Rectángulo redondeado 8"/>
          <p:cNvSpPr/>
          <p:nvPr/>
        </p:nvSpPr>
        <p:spPr>
          <a:xfrm>
            <a:off x="5560019" y="3411124"/>
            <a:ext cx="6437085" cy="173237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11" name="Rectángulo 10"/>
          <p:cNvSpPr/>
          <p:nvPr/>
        </p:nvSpPr>
        <p:spPr>
          <a:xfrm>
            <a:off x="5592151" y="3465303"/>
            <a:ext cx="6372820" cy="150810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3600" b="1" cap="none" spc="0" dirty="0" smtClean="0">
                <a:ln w="38100">
                  <a:solidFill>
                    <a:schemeClr val="tx1"/>
                  </a:solidFill>
                </a:ln>
                <a:solidFill>
                  <a:schemeClr val="accent1"/>
                </a:solidFill>
                <a:effectLst/>
              </a:rPr>
              <a:t>Módulo 2</a:t>
            </a:r>
          </a:p>
          <a:p>
            <a:pPr algn="ctr"/>
            <a:r>
              <a:rPr lang="nl-NL" sz="2800" b="1" dirty="0" smtClean="0">
                <a:ln w="38100">
                  <a:solidFill>
                    <a:schemeClr val="tx1"/>
                  </a:solidFill>
                </a:ln>
                <a:solidFill>
                  <a:schemeClr val="accent1"/>
                </a:solidFill>
              </a:rPr>
              <a:t>Introducción al buffer overflow (Smashing Stack)</a:t>
            </a:r>
            <a:endParaRPr lang="es-ES" sz="2800" b="1" cap="none" spc="0" dirty="0">
              <a:ln w="38100">
                <a:solidFill>
                  <a:schemeClr val="tx1"/>
                </a:solidFill>
              </a:ln>
              <a:solidFill>
                <a:schemeClr val="accent1"/>
              </a:solidFill>
              <a:effectLst/>
            </a:endParaRPr>
          </a:p>
        </p:txBody>
      </p:sp>
      <p:pic>
        <p:nvPicPr>
          <p:cNvPr id="7" name="Picture 2" descr="Resultado de imagen de eng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5980" y="3329992"/>
            <a:ext cx="2580900" cy="225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193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8" name="Imagen 7"/>
          <p:cNvPicPr>
            <a:picLocks noChangeAspect="1"/>
          </p:cNvPicPr>
          <p:nvPr/>
        </p:nvPicPr>
        <p:blipFill>
          <a:blip r:embed="rId2"/>
          <a:stretch>
            <a:fillRect/>
          </a:stretch>
        </p:blipFill>
        <p:spPr>
          <a:xfrm>
            <a:off x="4050188" y="1836602"/>
            <a:ext cx="4091623" cy="3199144"/>
          </a:xfrm>
          <a:prstGeom prst="rect">
            <a:avLst/>
          </a:prstGeom>
        </p:spPr>
      </p:pic>
    </p:spTree>
    <p:extLst>
      <p:ext uri="{BB962C8B-B14F-4D97-AF65-F5344CB8AC3E}">
        <p14:creationId xmlns:p14="http://schemas.microsoft.com/office/powerpoint/2010/main" val="3494684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Como se ha explicado en el anterior módulo, no siempre se dispone del código de la aplicación y su librería para poder analizarlo, se debe de practicar con el desensamblador para ir familiarizándose de cómo funciona el sistema de compilación que usa Intel 386 en la familia de Microsoft Windows. Se debe de  copiar el fichero binario (vulnserver.exe) y su librería (essfunc.dll) para tratarlos más fácilmente.</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351584" y="3324607"/>
            <a:ext cx="3466412" cy="2262273"/>
          </a:xfrm>
          <a:prstGeom prst="rect">
            <a:avLst/>
          </a:prstGeom>
        </p:spPr>
      </p:pic>
      <p:pic>
        <p:nvPicPr>
          <p:cNvPr id="8" name="Imagen 7"/>
          <p:cNvPicPr>
            <a:picLocks noChangeAspect="1"/>
          </p:cNvPicPr>
          <p:nvPr/>
        </p:nvPicPr>
        <p:blipFill>
          <a:blip r:embed="rId3"/>
          <a:stretch>
            <a:fillRect/>
          </a:stretch>
        </p:blipFill>
        <p:spPr>
          <a:xfrm>
            <a:off x="6188047" y="3324607"/>
            <a:ext cx="3498342" cy="2262273"/>
          </a:xfrm>
          <a:prstGeom prst="rect">
            <a:avLst/>
          </a:prstGeom>
        </p:spPr>
      </p:pic>
    </p:spTree>
    <p:extLst>
      <p:ext uri="{BB962C8B-B14F-4D97-AF65-F5344CB8AC3E}">
        <p14:creationId xmlns:p14="http://schemas.microsoft.com/office/powerpoint/2010/main" val="60045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4174820"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Ciertos puntos de radare2 son muy similares a los aprendidos anteriormente.</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Observar información del binario con </a:t>
            </a:r>
            <a:r>
              <a:rPr lang="es-ES" sz="2000" b="1" dirty="0" smtClean="0">
                <a:solidFill>
                  <a:schemeClr val="bg1"/>
                </a:solidFill>
                <a:latin typeface="Calibri Light" panose="020F0302020204030204" pitchFamily="34" charset="0"/>
                <a:cs typeface="Calibri Light" panose="020F0302020204030204" pitchFamily="34" charset="0"/>
              </a:rPr>
              <a:t>rabin2.exe -I</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6749719" y="1412776"/>
            <a:ext cx="2865728" cy="4182208"/>
          </a:xfrm>
          <a:prstGeom prst="rect">
            <a:avLst/>
          </a:prstGeom>
        </p:spPr>
      </p:pic>
    </p:spTree>
    <p:extLst>
      <p:ext uri="{BB962C8B-B14F-4D97-AF65-F5344CB8AC3E}">
        <p14:creationId xmlns:p14="http://schemas.microsoft.com/office/powerpoint/2010/main" val="33933593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Las cadenas que contiene con </a:t>
            </a:r>
            <a:r>
              <a:rPr lang="es-ES" sz="2000" b="1" dirty="0" smtClean="0">
                <a:solidFill>
                  <a:schemeClr val="bg1"/>
                </a:solidFill>
                <a:latin typeface="Calibri Light" panose="020F0302020204030204" pitchFamily="34" charset="0"/>
                <a:cs typeface="Calibri Light" panose="020F0302020204030204" pitchFamily="34" charset="0"/>
              </a:rPr>
              <a:t>rabin2.exe -</a:t>
            </a:r>
            <a:r>
              <a:rPr lang="es-ES" sz="2000" b="1" dirty="0" err="1" smtClean="0">
                <a:solidFill>
                  <a:schemeClr val="bg1"/>
                </a:solidFill>
                <a:latin typeface="Calibri Light" panose="020F0302020204030204" pitchFamily="34" charset="0"/>
                <a:cs typeface="Calibri Light" panose="020F0302020204030204" pitchFamily="34" charset="0"/>
              </a:rPr>
              <a:t>zz</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450663" y="1940341"/>
            <a:ext cx="5506697" cy="3533137"/>
          </a:xfrm>
          <a:prstGeom prst="rect">
            <a:avLst/>
          </a:prstGeom>
        </p:spPr>
      </p:pic>
    </p:spTree>
    <p:extLst>
      <p:ext uri="{BB962C8B-B14F-4D97-AF65-F5344CB8AC3E}">
        <p14:creationId xmlns:p14="http://schemas.microsoft.com/office/powerpoint/2010/main" val="2079075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Las secciones que contiene el binario con </a:t>
            </a:r>
            <a:r>
              <a:rPr lang="es-ES" sz="2000" b="1" dirty="0" smtClean="0">
                <a:solidFill>
                  <a:schemeClr val="bg1"/>
                </a:solidFill>
                <a:latin typeface="Calibri Light" panose="020F0302020204030204" pitchFamily="34" charset="0"/>
                <a:cs typeface="Calibri Light" panose="020F0302020204030204" pitchFamily="34" charset="0"/>
              </a:rPr>
              <a:t>rabin2.exe -S</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573316" y="2107521"/>
            <a:ext cx="7045367" cy="3258288"/>
          </a:xfrm>
          <a:prstGeom prst="rect">
            <a:avLst/>
          </a:prstGeom>
        </p:spPr>
      </p:pic>
    </p:spTree>
    <p:extLst>
      <p:ext uri="{BB962C8B-B14F-4D97-AF65-F5344CB8AC3E}">
        <p14:creationId xmlns:p14="http://schemas.microsoft.com/office/powerpoint/2010/main" val="3328960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Se puede comprobar de que librerías depende con </a:t>
            </a:r>
            <a:r>
              <a:rPr lang="es-ES" sz="2000" b="1" dirty="0" smtClean="0">
                <a:solidFill>
                  <a:schemeClr val="bg1"/>
                </a:solidFill>
                <a:latin typeface="Calibri Light" panose="020F0302020204030204" pitchFamily="34" charset="0"/>
                <a:cs typeface="Calibri Light" panose="020F0302020204030204" pitchFamily="34" charset="0"/>
              </a:rPr>
              <a:t>rabin2.exe -l</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694049" y="2128837"/>
            <a:ext cx="7019925" cy="2867025"/>
          </a:xfrm>
          <a:prstGeom prst="rect">
            <a:avLst/>
          </a:prstGeom>
        </p:spPr>
      </p:pic>
    </p:spTree>
    <p:extLst>
      <p:ext uri="{BB962C8B-B14F-4D97-AF65-F5344CB8AC3E}">
        <p14:creationId xmlns:p14="http://schemas.microsoft.com/office/powerpoint/2010/main" val="8160813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Radare2 además de contar con el modo tradicional de desensamblador, también incorpora un depurador (</a:t>
            </a:r>
            <a:r>
              <a:rPr lang="es-ES" sz="2000" dirty="0" err="1" smtClean="0">
                <a:solidFill>
                  <a:schemeClr val="bg1"/>
                </a:solidFill>
                <a:latin typeface="Calibri Light" panose="020F0302020204030204" pitchFamily="34" charset="0"/>
                <a:cs typeface="Calibri Light" panose="020F0302020204030204" pitchFamily="34" charset="0"/>
              </a:rPr>
              <a:t>debugger</a:t>
            </a:r>
            <a:r>
              <a:rPr lang="es-ES" sz="2000" dirty="0" smtClean="0">
                <a:solidFill>
                  <a:schemeClr val="bg1"/>
                </a:solidFill>
                <a:latin typeface="Calibri Light" panose="020F0302020204030204" pitchFamily="34" charset="0"/>
                <a:cs typeface="Calibri Light" panose="020F0302020204030204" pitchFamily="34" charset="0"/>
              </a:rPr>
              <a:t>) que se puede ejecutar con el parámetro d. Con </a:t>
            </a:r>
            <a:r>
              <a:rPr lang="es-ES" sz="2000" b="1" dirty="0" smtClean="0">
                <a:solidFill>
                  <a:schemeClr val="bg1"/>
                </a:solidFill>
                <a:latin typeface="Calibri Light" panose="020F0302020204030204" pitchFamily="34" charset="0"/>
                <a:cs typeface="Calibri Light" panose="020F0302020204030204" pitchFamily="34" charset="0"/>
              </a:rPr>
              <a:t>radare2.exe -d </a:t>
            </a:r>
            <a:r>
              <a:rPr lang="es-ES" sz="2000" dirty="0" smtClean="0">
                <a:solidFill>
                  <a:schemeClr val="bg1"/>
                </a:solidFill>
                <a:latin typeface="Calibri Light" panose="020F0302020204030204" pitchFamily="34" charset="0"/>
                <a:cs typeface="Calibri Light" panose="020F0302020204030204" pitchFamily="34" charset="0"/>
              </a:rPr>
              <a:t>se puede lanzar en Windows.</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165412" y="2409927"/>
            <a:ext cx="8077200" cy="3143250"/>
          </a:xfrm>
          <a:prstGeom prst="rect">
            <a:avLst/>
          </a:prstGeom>
        </p:spPr>
      </p:pic>
    </p:spTree>
    <p:extLst>
      <p:ext uri="{BB962C8B-B14F-4D97-AF65-F5344CB8AC3E}">
        <p14:creationId xmlns:p14="http://schemas.microsoft.com/office/powerpoint/2010/main" val="1075076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Se lanzara un </a:t>
            </a:r>
            <a:r>
              <a:rPr lang="es-ES" sz="2000" dirty="0" err="1" smtClean="0">
                <a:solidFill>
                  <a:schemeClr val="bg1"/>
                </a:solidFill>
                <a:latin typeface="Calibri Light" panose="020F0302020204030204" pitchFamily="34" charset="0"/>
                <a:cs typeface="Calibri Light" panose="020F0302020204030204" pitchFamily="34" charset="0"/>
              </a:rPr>
              <a:t>analisis</a:t>
            </a:r>
            <a:r>
              <a:rPr lang="es-ES" sz="2000" dirty="0" smtClean="0">
                <a:solidFill>
                  <a:schemeClr val="bg1"/>
                </a:solidFill>
                <a:latin typeface="Calibri Light" panose="020F0302020204030204" pitchFamily="34" charset="0"/>
                <a:cs typeface="Calibri Light" panose="020F0302020204030204" pitchFamily="34" charset="0"/>
              </a:rPr>
              <a:t> más completo con el comando </a:t>
            </a:r>
            <a:r>
              <a:rPr lang="es-ES" sz="2000" b="1" dirty="0" err="1" smtClean="0">
                <a:solidFill>
                  <a:schemeClr val="bg1"/>
                </a:solidFill>
                <a:latin typeface="Calibri Light" panose="020F0302020204030204" pitchFamily="34" charset="0"/>
                <a:cs typeface="Calibri Light" panose="020F0302020204030204" pitchFamily="34" charset="0"/>
              </a:rPr>
              <a:t>aaaa</a:t>
            </a:r>
            <a:r>
              <a:rPr lang="es-ES" sz="2000" dirty="0" smtClean="0">
                <a:solidFill>
                  <a:schemeClr val="bg1"/>
                </a:solidFill>
                <a:latin typeface="Calibri Light" panose="020F0302020204030204" pitchFamily="34" charset="0"/>
                <a:cs typeface="Calibri Light" panose="020F0302020204030204" pitchFamily="34" charset="0"/>
              </a:rPr>
              <a:t>. Se debe de tener en cuenta que ahora la aplicación además de desensamblar, hará análisis de depuración contra el fichero binario. Para cancelar alguna tarea que esté tomando más tiempo de lo normal basta con pulsar </a:t>
            </a:r>
            <a:r>
              <a:rPr lang="es-ES" sz="2000" b="1" dirty="0" err="1" smtClean="0">
                <a:solidFill>
                  <a:schemeClr val="bg1"/>
                </a:solidFill>
                <a:latin typeface="Calibri Light" panose="020F0302020204030204" pitchFamily="34" charset="0"/>
                <a:cs typeface="Calibri Light" panose="020F0302020204030204" pitchFamily="34" charset="0"/>
              </a:rPr>
              <a:t>control+C</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4158075" y="2661141"/>
            <a:ext cx="4091874" cy="2907384"/>
          </a:xfrm>
          <a:prstGeom prst="rect">
            <a:avLst/>
          </a:prstGeom>
        </p:spPr>
      </p:pic>
    </p:spTree>
    <p:extLst>
      <p:ext uri="{BB962C8B-B14F-4D97-AF65-F5344CB8AC3E}">
        <p14:creationId xmlns:p14="http://schemas.microsoft.com/office/powerpoint/2010/main" val="2099615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Con el comando </a:t>
            </a:r>
            <a:r>
              <a:rPr lang="es-ES" sz="2000" b="1" dirty="0" err="1" smtClean="0">
                <a:solidFill>
                  <a:schemeClr val="bg1"/>
                </a:solidFill>
                <a:latin typeface="Calibri Light" panose="020F0302020204030204" pitchFamily="34" charset="0"/>
                <a:cs typeface="Calibri Light" panose="020F0302020204030204" pitchFamily="34" charset="0"/>
              </a:rPr>
              <a:t>fs</a:t>
            </a:r>
            <a:r>
              <a:rPr lang="es-ES" sz="2000" dirty="0" smtClean="0">
                <a:solidFill>
                  <a:schemeClr val="bg1"/>
                </a:solidFill>
                <a:latin typeface="Calibri Light" panose="020F0302020204030204" pitchFamily="34" charset="0"/>
                <a:cs typeface="Calibri Light" panose="020F0302020204030204" pitchFamily="34" charset="0"/>
              </a:rPr>
              <a:t> se puede interpretar las diferentes FLAGS que compone el fichero binario. </a:t>
            </a:r>
            <a:endParaRPr lang="es-ES" sz="2000" b="1"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3215350" y="2183130"/>
            <a:ext cx="5761300" cy="3265476"/>
          </a:xfrm>
          <a:prstGeom prst="rect">
            <a:avLst/>
          </a:prstGeom>
        </p:spPr>
      </p:pic>
    </p:spTree>
    <p:extLst>
      <p:ext uri="{BB962C8B-B14F-4D97-AF65-F5344CB8AC3E}">
        <p14:creationId xmlns:p14="http://schemas.microsoft.com/office/powerpoint/2010/main" val="2278355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Se comenzará analizando los símbolos de cada función.</a:t>
            </a:r>
            <a:endParaRPr lang="es-ES" sz="2000" b="1"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4618534" y="2065810"/>
            <a:ext cx="2465309" cy="2941320"/>
          </a:xfrm>
          <a:prstGeom prst="rect">
            <a:avLst/>
          </a:prstGeom>
        </p:spPr>
      </p:pic>
      <p:pic>
        <p:nvPicPr>
          <p:cNvPr id="9" name="Imagen 8"/>
          <p:cNvPicPr>
            <a:picLocks noChangeAspect="1"/>
          </p:cNvPicPr>
          <p:nvPr/>
        </p:nvPicPr>
        <p:blipFill>
          <a:blip r:embed="rId3"/>
          <a:stretch>
            <a:fillRect/>
          </a:stretch>
        </p:blipFill>
        <p:spPr>
          <a:xfrm>
            <a:off x="3183285" y="5125240"/>
            <a:ext cx="5495825" cy="446016"/>
          </a:xfrm>
          <a:prstGeom prst="rect">
            <a:avLst/>
          </a:prstGeom>
        </p:spPr>
      </p:pic>
    </p:spTree>
    <p:extLst>
      <p:ext uri="{BB962C8B-B14F-4D97-AF65-F5344CB8AC3E}">
        <p14:creationId xmlns:p14="http://schemas.microsoft.com/office/powerpoint/2010/main" val="3493594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Índice</a:t>
            </a:r>
            <a:endParaRPr lang="es-ES" dirty="0"/>
          </a:p>
        </p:txBody>
      </p:sp>
      <p:sp>
        <p:nvSpPr>
          <p:cNvPr id="3" name="Marcador de contenido 2"/>
          <p:cNvSpPr>
            <a:spLocks noGrp="1"/>
          </p:cNvSpPr>
          <p:nvPr>
            <p:ph idx="1"/>
          </p:nvPr>
        </p:nvSpPr>
        <p:spPr>
          <a:xfrm>
            <a:off x="1296865" y="1370855"/>
            <a:ext cx="10211460" cy="4686487"/>
          </a:xfrm>
        </p:spPr>
        <p:txBody>
          <a:bodyPr>
            <a:noAutofit/>
          </a:bodyPr>
          <a:lstStyle/>
          <a:p>
            <a:pPr marL="0" indent="0">
              <a:buNone/>
            </a:pPr>
            <a:r>
              <a:rPr lang="es-ES" sz="2800" b="1" dirty="0">
                <a:latin typeface="Calibri Light" panose="020F0302020204030204" pitchFamily="34" charset="0"/>
                <a:cs typeface="Calibri Light" panose="020F0302020204030204" pitchFamily="34" charset="0"/>
              </a:rPr>
              <a:t>Introducción a </a:t>
            </a:r>
            <a:r>
              <a:rPr lang="es-ES" sz="2800" b="1" dirty="0" err="1">
                <a:latin typeface="Calibri Light" panose="020F0302020204030204" pitchFamily="34" charset="0"/>
                <a:cs typeface="Calibri Light" panose="020F0302020204030204" pitchFamily="34" charset="0"/>
              </a:rPr>
              <a:t>Fuzzing</a:t>
            </a:r>
            <a:r>
              <a:rPr lang="es-ES" sz="2800" b="1" dirty="0">
                <a:latin typeface="Calibri Light" panose="020F0302020204030204" pitchFamily="34" charset="0"/>
                <a:cs typeface="Calibri Light" panose="020F0302020204030204" pitchFamily="34" charset="0"/>
              </a:rPr>
              <a:t> y </a:t>
            </a:r>
            <a:r>
              <a:rPr lang="es-ES" sz="2800" b="1" dirty="0" err="1">
                <a:latin typeface="Calibri Light" panose="020F0302020204030204" pitchFamily="34" charset="0"/>
                <a:cs typeface="Calibri Light" panose="020F0302020204030204" pitchFamily="34" charset="0"/>
              </a:rPr>
              <a:t>debugging</a:t>
            </a:r>
            <a:r>
              <a:rPr lang="es-ES" sz="2800" b="1" dirty="0">
                <a:latin typeface="Calibri Light" panose="020F0302020204030204" pitchFamily="34" charset="0"/>
                <a:cs typeface="Calibri Light" panose="020F0302020204030204" pitchFamily="34" charset="0"/>
              </a:rPr>
              <a:t> en entornos de Microsoft </a:t>
            </a:r>
            <a:r>
              <a:rPr lang="es-ES" sz="2800" b="1" dirty="0" smtClean="0">
                <a:latin typeface="Calibri Light" panose="020F0302020204030204" pitchFamily="34" charset="0"/>
                <a:cs typeface="Calibri Light" panose="020F0302020204030204" pitchFamily="34" charset="0"/>
              </a:rPr>
              <a:t>Windows</a:t>
            </a:r>
          </a:p>
          <a:p>
            <a:pPr marL="0" indent="0">
              <a:buNone/>
            </a:pPr>
            <a:r>
              <a:rPr lang="es-ES" sz="2200" b="1" dirty="0">
                <a:latin typeface="Calibri Light" panose="020F0302020204030204" pitchFamily="34" charset="0"/>
                <a:cs typeface="Calibri Light" panose="020F0302020204030204" pitchFamily="34" charset="0"/>
              </a:rPr>
              <a:t>	2</a:t>
            </a:r>
            <a:r>
              <a:rPr lang="es-ES" sz="2200" b="1" dirty="0" smtClean="0">
                <a:latin typeface="Calibri Light" panose="020F0302020204030204" pitchFamily="34" charset="0"/>
                <a:cs typeface="Calibri Light" panose="020F0302020204030204" pitchFamily="34" charset="0"/>
              </a:rPr>
              <a:t>.1</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2" action="ppaction://hlinksldjump"/>
              </a:rPr>
              <a:t>Introducción</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3</a:t>
            </a:r>
            <a:endParaRPr lang="es-ES" sz="2200" b="1" dirty="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2</a:t>
            </a:r>
            <a:r>
              <a:rPr lang="es-ES" sz="2200" b="1" dirty="0" smtClean="0">
                <a:latin typeface="Calibri Light" panose="020F0302020204030204" pitchFamily="34" charset="0"/>
                <a:cs typeface="Calibri Light" panose="020F0302020204030204" pitchFamily="34" charset="0"/>
              </a:rPr>
              <a:t>.2</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3" action="ppaction://hlinksldjump"/>
              </a:rPr>
              <a:t>Buffer </a:t>
            </a:r>
            <a:r>
              <a:rPr lang="es-ES" sz="2200" b="1" dirty="0" err="1" smtClean="0">
                <a:latin typeface="Calibri Light" panose="020F0302020204030204" pitchFamily="34" charset="0"/>
                <a:cs typeface="Calibri Light" panose="020F0302020204030204" pitchFamily="34" charset="0"/>
                <a:hlinkClick r:id="rId3" action="ppaction://hlinksldjump"/>
              </a:rPr>
              <a:t>Overflow</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4</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2.3	</a:t>
            </a:r>
            <a:r>
              <a:rPr lang="es-ES" sz="2200" b="1" dirty="0" smtClean="0">
                <a:latin typeface="Calibri Light" panose="020F0302020204030204" pitchFamily="34" charset="0"/>
                <a:cs typeface="Calibri Light" panose="020F0302020204030204" pitchFamily="34" charset="0"/>
                <a:hlinkClick r:id="rId4" action="ppaction://hlinksldjump"/>
              </a:rPr>
              <a:t>Desensamblando</a:t>
            </a:r>
            <a:r>
              <a:rPr lang="es-ES" sz="2200" b="1" dirty="0" smtClean="0">
                <a:latin typeface="Calibri Light" panose="020F0302020204030204" pitchFamily="34" charset="0"/>
                <a:cs typeface="Calibri Light" panose="020F0302020204030204" pitchFamily="34" charset="0"/>
              </a:rPr>
              <a:t>					9</a:t>
            </a:r>
            <a:endParaRPr lang="es-ES" sz="2200" b="1" dirty="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2.4</a:t>
            </a:r>
            <a:r>
              <a:rPr lang="es-ES" sz="2200" b="1" dirty="0">
                <a:latin typeface="Calibri Light" panose="020F0302020204030204" pitchFamily="34" charset="0"/>
                <a:cs typeface="Calibri Light" panose="020F0302020204030204" pitchFamily="34" charset="0"/>
              </a:rPr>
              <a:t>	</a:t>
            </a:r>
            <a:r>
              <a:rPr lang="es-ES" sz="2200" b="1" dirty="0" err="1" smtClean="0">
                <a:latin typeface="Calibri Light" panose="020F0302020204030204" pitchFamily="34" charset="0"/>
                <a:cs typeface="Calibri Light" panose="020F0302020204030204" pitchFamily="34" charset="0"/>
                <a:hlinkClick r:id="rId5" action="ppaction://hlinksldjump"/>
              </a:rPr>
              <a:t>Fuzzing</a:t>
            </a:r>
            <a:r>
              <a:rPr lang="es-ES" sz="2200" b="1" dirty="0" smtClean="0">
                <a:latin typeface="Calibri Light" panose="020F0302020204030204" pitchFamily="34" charset="0"/>
                <a:cs typeface="Calibri Light" panose="020F0302020204030204" pitchFamily="34" charset="0"/>
                <a:hlinkClick r:id="rId5" action="ppaction://hlinksldjump"/>
              </a:rPr>
              <a:t> y </a:t>
            </a:r>
            <a:r>
              <a:rPr lang="es-ES" sz="2200" b="1" dirty="0" err="1" smtClean="0">
                <a:latin typeface="Calibri Light" panose="020F0302020204030204" pitchFamily="34" charset="0"/>
                <a:cs typeface="Calibri Light" panose="020F0302020204030204" pitchFamily="34" charset="0"/>
                <a:hlinkClick r:id="rId5" action="ppaction://hlinksldjump"/>
              </a:rPr>
              <a:t>Debugging</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29</a:t>
            </a:r>
            <a:endParaRPr lang="es-ES" sz="2200" b="1" dirty="0" smtClean="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2.5</a:t>
            </a:r>
            <a:r>
              <a:rPr lang="es-ES" sz="2200" b="1" dirty="0" smtClean="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6" action="ppaction://hlinksldjump"/>
              </a:rPr>
              <a:t>Encontrando el offset para el </a:t>
            </a:r>
            <a:r>
              <a:rPr lang="es-ES" sz="2200" b="1" dirty="0" err="1" smtClean="0">
                <a:latin typeface="Calibri Light" panose="020F0302020204030204" pitchFamily="34" charset="0"/>
                <a:cs typeface="Calibri Light" panose="020F0302020204030204" pitchFamily="34" charset="0"/>
                <a:hlinkClick r:id="rId6" action="ppaction://hlinksldjump"/>
              </a:rPr>
              <a:t>exploit</a:t>
            </a:r>
            <a:r>
              <a:rPr lang="es-ES" sz="2200" b="1" dirty="0" smtClean="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48</a:t>
            </a:r>
            <a:endParaRPr lang="es-ES" sz="2200" b="1" dirty="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2.6</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7" action="ppaction://hlinksldjump"/>
              </a:rPr>
              <a:t>Creación de </a:t>
            </a:r>
            <a:r>
              <a:rPr lang="es-ES" sz="2200" b="1" dirty="0" err="1" smtClean="0">
                <a:latin typeface="Calibri Light" panose="020F0302020204030204" pitchFamily="34" charset="0"/>
                <a:cs typeface="Calibri Light" panose="020F0302020204030204" pitchFamily="34" charset="0"/>
                <a:hlinkClick r:id="rId7" action="ppaction://hlinksldjump"/>
              </a:rPr>
              <a:t>exploit</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53</a:t>
            </a:r>
            <a:endParaRPr lang="es-ES" sz="22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786454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13" name="Imagen 12"/>
          <p:cNvPicPr>
            <a:picLocks noChangeAspect="1"/>
          </p:cNvPicPr>
          <p:nvPr/>
        </p:nvPicPr>
        <p:blipFill>
          <a:blip r:embed="rId3"/>
          <a:stretch>
            <a:fillRect/>
          </a:stretch>
        </p:blipFill>
        <p:spPr>
          <a:xfrm>
            <a:off x="4074547" y="1376623"/>
            <a:ext cx="4042905" cy="4275575"/>
          </a:xfrm>
          <a:prstGeom prst="rect">
            <a:avLst/>
          </a:prstGeom>
        </p:spPr>
      </p:pic>
    </p:spTree>
    <p:extLst>
      <p:ext uri="{BB962C8B-B14F-4D97-AF65-F5344CB8AC3E}">
        <p14:creationId xmlns:p14="http://schemas.microsoft.com/office/powerpoint/2010/main" val="3358689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De las direcciones 4043f3 y 4043f9 coge el valor de la </a:t>
            </a:r>
            <a:r>
              <a:rPr lang="es-ES" sz="2000" dirty="0" err="1" smtClean="0">
                <a:solidFill>
                  <a:schemeClr val="bg1"/>
                </a:solidFill>
                <a:latin typeface="Calibri Light" panose="020F0302020204030204" pitchFamily="34" charset="0"/>
                <a:cs typeface="Calibri Light" panose="020F0302020204030204" pitchFamily="34" charset="0"/>
              </a:rPr>
              <a:t>string</a:t>
            </a:r>
            <a:r>
              <a:rPr lang="es-ES" sz="2000" dirty="0" smtClean="0">
                <a:solidFill>
                  <a:schemeClr val="bg1"/>
                </a:solidFill>
                <a:latin typeface="Calibri Light" panose="020F0302020204030204" pitchFamily="34" charset="0"/>
                <a:cs typeface="Calibri Light" panose="020F0302020204030204" pitchFamily="34" charset="0"/>
              </a:rPr>
              <a:t> que presentará en pantalla.</a:t>
            </a:r>
          </a:p>
          <a:p>
            <a:pPr marL="0" indent="0">
              <a:buNone/>
            </a:pP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La siguiente instrucción a analizar: </a:t>
            </a:r>
            <a:r>
              <a:rPr lang="es-ES" sz="2000" b="1" dirty="0" smtClean="0">
                <a:solidFill>
                  <a:schemeClr val="bg1"/>
                </a:solidFill>
                <a:latin typeface="Calibri Light" panose="020F0302020204030204" pitchFamily="34" charset="0"/>
                <a:cs typeface="Calibri Light" panose="020F0302020204030204" pitchFamily="34" charset="0"/>
              </a:rPr>
              <a:t>JNE </a:t>
            </a:r>
            <a:r>
              <a:rPr lang="es-ES" sz="2000" b="1" dirty="0">
                <a:solidFill>
                  <a:schemeClr val="bg1"/>
                </a:solidFill>
                <a:latin typeface="Calibri Light" panose="020F0302020204030204" pitchFamily="34" charset="0"/>
                <a:cs typeface="Calibri Light" panose="020F0302020204030204" pitchFamily="34" charset="0"/>
              </a:rPr>
              <a:t>0x401dda</a:t>
            </a:r>
            <a:r>
              <a:rPr lang="es-ES" sz="2000" dirty="0">
                <a:solidFill>
                  <a:schemeClr val="bg1"/>
                </a:solidFill>
                <a:latin typeface="Calibri Light" panose="020F0302020204030204" pitchFamily="34" charset="0"/>
                <a:cs typeface="Calibri Light" panose="020F0302020204030204" pitchFamily="34" charset="0"/>
              </a:rPr>
              <a:t> equivale a un salto condicional, si no equivale a 0. Dicha dirección se corresponde al final de la instrucción TRUN de dicha función. Por lo que puede ser debido a una condición donde se cancela su ejecución (el parámetro TRUN está vacío, por ejemplo).</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398986" y="2131075"/>
            <a:ext cx="5394028" cy="1349846"/>
          </a:xfrm>
          <a:prstGeom prst="rect">
            <a:avLst/>
          </a:prstGeom>
        </p:spPr>
      </p:pic>
    </p:spTree>
    <p:extLst>
      <p:ext uri="{BB962C8B-B14F-4D97-AF65-F5344CB8AC3E}">
        <p14:creationId xmlns:p14="http://schemas.microsoft.com/office/powerpoint/2010/main" val="1112822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 </a:t>
            </a:r>
            <a:r>
              <a:rPr lang="es-ES" sz="2000" dirty="0" err="1" smtClean="0">
                <a:solidFill>
                  <a:schemeClr val="bg1"/>
                </a:solidFill>
                <a:latin typeface="Calibri Light" panose="020F0302020204030204" pitchFamily="34" charset="0"/>
                <a:cs typeface="Calibri Light" panose="020F0302020204030204" pitchFamily="34" charset="0"/>
              </a:rPr>
              <a:t>posteriorí</a:t>
            </a:r>
            <a:r>
              <a:rPr lang="es-ES" sz="2000" dirty="0" smtClean="0">
                <a:solidFill>
                  <a:schemeClr val="bg1"/>
                </a:solidFill>
                <a:latin typeface="Calibri Light" panose="020F0302020204030204" pitchFamily="34" charset="0"/>
                <a:cs typeface="Calibri Light" panose="020F0302020204030204" pitchFamily="34" charset="0"/>
              </a:rPr>
              <a:t> hace un alojamiento (</a:t>
            </a:r>
            <a:r>
              <a:rPr lang="es-ES" sz="2000" dirty="0" err="1" smtClean="0">
                <a:solidFill>
                  <a:schemeClr val="bg1"/>
                </a:solidFill>
                <a:latin typeface="Calibri Light" panose="020F0302020204030204" pitchFamily="34" charset="0"/>
                <a:cs typeface="Calibri Light" panose="020F0302020204030204" pitchFamily="34" charset="0"/>
              </a:rPr>
              <a:t>malloc</a:t>
            </a:r>
            <a:r>
              <a:rPr lang="es-ES" sz="2000" dirty="0" smtClean="0">
                <a:solidFill>
                  <a:schemeClr val="bg1"/>
                </a:solidFill>
                <a:latin typeface="Calibri Light" panose="020F0302020204030204" pitchFamily="34" charset="0"/>
                <a:cs typeface="Calibri Light" panose="020F0302020204030204" pitchFamily="34" charset="0"/>
              </a:rPr>
              <a:t> significa </a:t>
            </a:r>
            <a:r>
              <a:rPr lang="es-ES" sz="2000" dirty="0" err="1" smtClean="0">
                <a:solidFill>
                  <a:schemeClr val="bg1"/>
                </a:solidFill>
                <a:latin typeface="Calibri Light" panose="020F0302020204030204" pitchFamily="34" charset="0"/>
                <a:cs typeface="Calibri Light" panose="020F0302020204030204" pitchFamily="34" charset="0"/>
              </a:rPr>
              <a:t>memory</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allocation</a:t>
            </a:r>
            <a:r>
              <a:rPr lang="es-ES" sz="2000" dirty="0" smtClean="0">
                <a:solidFill>
                  <a:schemeClr val="bg1"/>
                </a:solidFill>
                <a:latin typeface="Calibri Light" panose="020F0302020204030204" pitchFamily="34" charset="0"/>
                <a:cs typeface="Calibri Light" panose="020F0302020204030204" pitchFamily="34" charset="0"/>
              </a:rPr>
              <a:t>) en el registro ESP para la función que usará msvcrt.dll, el alojamiento equivale a un tamaño de 0xbb8 (3000 en decimal). </a:t>
            </a:r>
            <a:r>
              <a:rPr lang="es-ES" sz="2000" dirty="0" err="1" smtClean="0">
                <a:solidFill>
                  <a:schemeClr val="bg1"/>
                </a:solidFill>
                <a:latin typeface="Calibri Light" panose="020F0302020204030204" pitchFamily="34" charset="0"/>
                <a:cs typeface="Calibri Light" panose="020F0302020204030204" pitchFamily="34" charset="0"/>
              </a:rPr>
              <a:t>Strncmp</a:t>
            </a:r>
            <a:r>
              <a:rPr lang="es-ES" sz="2000" dirty="0" smtClean="0">
                <a:solidFill>
                  <a:schemeClr val="bg1"/>
                </a:solidFill>
                <a:latin typeface="Calibri Light" panose="020F0302020204030204" pitchFamily="34" charset="0"/>
                <a:cs typeface="Calibri Light" panose="020F0302020204030204" pitchFamily="34" charset="0"/>
              </a:rPr>
              <a:t> sirve para comparar dos cadenas.</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620481" y="2585007"/>
            <a:ext cx="9167061" cy="1013692"/>
          </a:xfrm>
          <a:prstGeom prst="rect">
            <a:avLst/>
          </a:prstGeom>
        </p:spPr>
      </p:pic>
      <p:pic>
        <p:nvPicPr>
          <p:cNvPr id="3" name="Imagen 2"/>
          <p:cNvPicPr>
            <a:picLocks noChangeAspect="1"/>
          </p:cNvPicPr>
          <p:nvPr/>
        </p:nvPicPr>
        <p:blipFill>
          <a:blip r:embed="rId3"/>
          <a:stretch>
            <a:fillRect/>
          </a:stretch>
        </p:blipFill>
        <p:spPr>
          <a:xfrm>
            <a:off x="1620481" y="3708226"/>
            <a:ext cx="9167061" cy="1909608"/>
          </a:xfrm>
          <a:prstGeom prst="rect">
            <a:avLst/>
          </a:prstGeom>
        </p:spPr>
      </p:pic>
    </p:spTree>
    <p:extLst>
      <p:ext uri="{BB962C8B-B14F-4D97-AF65-F5344CB8AC3E}">
        <p14:creationId xmlns:p14="http://schemas.microsoft.com/office/powerpoint/2010/main" val="819528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Después se establece el tamaño del buffer (</a:t>
            </a:r>
            <a:r>
              <a:rPr lang="es-ES" sz="2000" dirty="0" err="1" smtClean="0">
                <a:solidFill>
                  <a:schemeClr val="bg1"/>
                </a:solidFill>
                <a:latin typeface="Calibri Light" panose="020F0302020204030204" pitchFamily="34" charset="0"/>
                <a:cs typeface="Calibri Light" panose="020F0302020204030204" pitchFamily="34" charset="0"/>
              </a:rPr>
              <a:t>memset</a:t>
            </a:r>
            <a:r>
              <a:rPr lang="es-ES" sz="2000" dirty="0" smtClean="0">
                <a:solidFill>
                  <a:schemeClr val="bg1"/>
                </a:solidFill>
                <a:latin typeface="Calibri Light" panose="020F0302020204030204" pitchFamily="34" charset="0"/>
                <a:cs typeface="Calibri Light" panose="020F0302020204030204" pitchFamily="34" charset="0"/>
              </a:rPr>
              <a:t>) usando el valor que se escribi</a:t>
            </a:r>
            <a:r>
              <a:rPr lang="es-ES" sz="2000" dirty="0" smtClean="0">
                <a:solidFill>
                  <a:schemeClr val="bg1"/>
                </a:solidFill>
                <a:latin typeface="Calibri Light" panose="020F0302020204030204" pitchFamily="34" charset="0"/>
                <a:cs typeface="Calibri Light" panose="020F0302020204030204" pitchFamily="34" charset="0"/>
              </a:rPr>
              <a:t>ó en el ESP</a:t>
            </a:r>
            <a:r>
              <a:rPr lang="es-ES" sz="2000" dirty="0" smtClean="0">
                <a:solidFill>
                  <a:schemeClr val="bg1"/>
                </a:solidFill>
                <a:latin typeface="Calibri Light" panose="020F0302020204030204" pitchFamily="34" charset="0"/>
                <a:cs typeface="Calibri Light" panose="020F0302020204030204" pitchFamily="34" charset="0"/>
              </a:rPr>
              <a:t>, el tamaño del </a:t>
            </a:r>
            <a:r>
              <a:rPr lang="es-ES" sz="2000" dirty="0" err="1" smtClean="0">
                <a:solidFill>
                  <a:schemeClr val="bg1"/>
                </a:solidFill>
                <a:latin typeface="Calibri Light" panose="020F0302020204030204" pitchFamily="34" charset="0"/>
                <a:cs typeface="Calibri Light" panose="020F0302020204030204" pitchFamily="34" charset="0"/>
              </a:rPr>
              <a:t>bufer</a:t>
            </a:r>
            <a:r>
              <a:rPr lang="es-ES" sz="2000" dirty="0" smtClean="0">
                <a:solidFill>
                  <a:schemeClr val="bg1"/>
                </a:solidFill>
                <a:latin typeface="Calibri Light" panose="020F0302020204030204" pitchFamily="34" charset="0"/>
                <a:cs typeface="Calibri Light" panose="020F0302020204030204" pitchFamily="34" charset="0"/>
              </a:rPr>
              <a:t> es de 3000.</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La instrucción </a:t>
            </a:r>
            <a:r>
              <a:rPr lang="es-ES" sz="2000" b="1" dirty="0" smtClean="0">
                <a:solidFill>
                  <a:schemeClr val="bg1"/>
                </a:solidFill>
                <a:latin typeface="Calibri Light" panose="020F0302020204030204" pitchFamily="34" charset="0"/>
                <a:cs typeface="Calibri Light" panose="020F0302020204030204" pitchFamily="34" charset="0"/>
              </a:rPr>
              <a:t>JGE 0x401d88</a:t>
            </a:r>
            <a:r>
              <a:rPr lang="es-ES" sz="2000" dirty="0" smtClean="0">
                <a:solidFill>
                  <a:schemeClr val="bg1"/>
                </a:solidFill>
                <a:latin typeface="Calibri Light" panose="020F0302020204030204" pitchFamily="34" charset="0"/>
                <a:cs typeface="Calibri Light" panose="020F0302020204030204" pitchFamily="34" charset="0"/>
              </a:rPr>
              <a:t> es para hacer un salto condicional si es igual o mayor a la condición indicada en la FLAG.</a:t>
            </a: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489964" y="2136656"/>
            <a:ext cx="7428095" cy="1790224"/>
          </a:xfrm>
          <a:prstGeom prst="rect">
            <a:avLst/>
          </a:prstGeom>
        </p:spPr>
      </p:pic>
    </p:spTree>
    <p:extLst>
      <p:ext uri="{BB962C8B-B14F-4D97-AF65-F5344CB8AC3E}">
        <p14:creationId xmlns:p14="http://schemas.microsoft.com/office/powerpoint/2010/main" val="324082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La siguiente instrucción a analizar: </a:t>
            </a:r>
            <a:r>
              <a:rPr lang="es-ES" sz="2000" b="1" dirty="0">
                <a:solidFill>
                  <a:schemeClr val="bg1"/>
                </a:solidFill>
                <a:latin typeface="Calibri Light" panose="020F0302020204030204" pitchFamily="34" charset="0"/>
                <a:cs typeface="Calibri Light" panose="020F0302020204030204" pitchFamily="34" charset="0"/>
              </a:rPr>
              <a:t>JNE </a:t>
            </a:r>
            <a:r>
              <a:rPr lang="es-ES" sz="2000" b="1" dirty="0" smtClean="0">
                <a:solidFill>
                  <a:schemeClr val="bg1"/>
                </a:solidFill>
                <a:latin typeface="Calibri Light" panose="020F0302020204030204" pitchFamily="34" charset="0"/>
                <a:cs typeface="Calibri Light" panose="020F0302020204030204" pitchFamily="34" charset="0"/>
              </a:rPr>
              <a:t>0x401d7e</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a:solidFill>
                  <a:schemeClr val="bg1"/>
                </a:solidFill>
                <a:latin typeface="Calibri Light" panose="020F0302020204030204" pitchFamily="34" charset="0"/>
                <a:cs typeface="Calibri Light" panose="020F0302020204030204" pitchFamily="34" charset="0"/>
              </a:rPr>
              <a:t>equivale a un salto condicional, si no equivale a </a:t>
            </a:r>
            <a:r>
              <a:rPr lang="es-ES" sz="2000" dirty="0" smtClean="0">
                <a:solidFill>
                  <a:schemeClr val="bg1"/>
                </a:solidFill>
                <a:latin typeface="Calibri Light" panose="020F0302020204030204" pitchFamily="34" charset="0"/>
                <a:cs typeface="Calibri Light" panose="020F0302020204030204" pitchFamily="34" charset="0"/>
              </a:rPr>
              <a:t>0. Dicho salto lleva a la instrucción </a:t>
            </a:r>
            <a:r>
              <a:rPr lang="es-ES" sz="2000" b="1" dirty="0" smtClean="0">
                <a:solidFill>
                  <a:schemeClr val="bg1"/>
                </a:solidFill>
                <a:latin typeface="Calibri Light" panose="020F0302020204030204" pitchFamily="34" charset="0"/>
                <a:cs typeface="Calibri Light" panose="020F0302020204030204" pitchFamily="34" charset="0"/>
              </a:rPr>
              <a:t>LEA EAX, [EBP – 0x418] </a:t>
            </a:r>
            <a:r>
              <a:rPr lang="es-ES" sz="2000" dirty="0" smtClean="0">
                <a:solidFill>
                  <a:schemeClr val="bg1"/>
                </a:solidFill>
                <a:latin typeface="Calibri Light" panose="020F0302020204030204" pitchFamily="34" charset="0"/>
                <a:cs typeface="Calibri Light" panose="020F0302020204030204" pitchFamily="34" charset="0"/>
              </a:rPr>
              <a:t>lo que equivale al calculo de EBP – 1048 para el direccionamiento de la memoria (almacena el offset calculado en el registro EAX).</a:t>
            </a:r>
          </a:p>
          <a:p>
            <a:pPr marL="0" indent="0">
              <a:buNone/>
            </a:pP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De nuevo </a:t>
            </a:r>
            <a:r>
              <a:rPr lang="es-ES" sz="2000" dirty="0">
                <a:solidFill>
                  <a:schemeClr val="bg1"/>
                </a:solidFill>
                <a:latin typeface="Calibri Light" panose="020F0302020204030204" pitchFamily="34" charset="0"/>
                <a:cs typeface="Calibri Light" panose="020F0302020204030204" pitchFamily="34" charset="0"/>
              </a:rPr>
              <a:t>se establece el tamaño del buffer (</a:t>
            </a:r>
            <a:r>
              <a:rPr lang="es-ES" sz="2000" dirty="0" err="1">
                <a:solidFill>
                  <a:schemeClr val="bg1"/>
                </a:solidFill>
                <a:latin typeface="Calibri Light" panose="020F0302020204030204" pitchFamily="34" charset="0"/>
                <a:cs typeface="Calibri Light" panose="020F0302020204030204" pitchFamily="34" charset="0"/>
              </a:rPr>
              <a:t>memset</a:t>
            </a:r>
            <a:r>
              <a:rPr lang="es-ES" sz="2000" dirty="0">
                <a:solidFill>
                  <a:schemeClr val="bg1"/>
                </a:solidFill>
                <a:latin typeface="Calibri Light" panose="020F0302020204030204" pitchFamily="34" charset="0"/>
                <a:cs typeface="Calibri Light" panose="020F0302020204030204" pitchFamily="34" charset="0"/>
              </a:rPr>
              <a:t>) usando el valor que se escribió en el ESP, el tamaño del </a:t>
            </a:r>
            <a:r>
              <a:rPr lang="es-ES" sz="2000" dirty="0" err="1">
                <a:solidFill>
                  <a:schemeClr val="bg1"/>
                </a:solidFill>
                <a:latin typeface="Calibri Light" panose="020F0302020204030204" pitchFamily="34" charset="0"/>
                <a:cs typeface="Calibri Light" panose="020F0302020204030204" pitchFamily="34" charset="0"/>
              </a:rPr>
              <a:t>bufer</a:t>
            </a:r>
            <a:r>
              <a:rPr lang="es-ES" sz="2000" dirty="0">
                <a:solidFill>
                  <a:schemeClr val="bg1"/>
                </a:solidFill>
                <a:latin typeface="Calibri Light" panose="020F0302020204030204" pitchFamily="34" charset="0"/>
                <a:cs typeface="Calibri Light" panose="020F0302020204030204" pitchFamily="34" charset="0"/>
              </a:rPr>
              <a:t> es de 3000</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Strncpy</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a:solidFill>
                  <a:schemeClr val="bg1"/>
                </a:solidFill>
                <a:latin typeface="Calibri Light" panose="020F0302020204030204" pitchFamily="34" charset="0"/>
                <a:cs typeface="Calibri Light" panose="020F0302020204030204" pitchFamily="34" charset="0"/>
              </a:rPr>
              <a:t>sirve para comparar dos cadenas</a:t>
            </a:r>
            <a:r>
              <a:rPr lang="es-ES" sz="2000" dirty="0" smtClean="0">
                <a:solidFill>
                  <a:schemeClr val="bg1"/>
                </a:solidFill>
                <a:latin typeface="Calibri Light" panose="020F0302020204030204" pitchFamily="34" charset="0"/>
                <a:cs typeface="Calibri Light" panose="020F0302020204030204" pitchFamily="34" charset="0"/>
              </a:rPr>
              <a:t>. Y se usa </a:t>
            </a:r>
            <a:r>
              <a:rPr lang="es-ES" sz="2000" b="1" dirty="0" err="1" smtClean="0">
                <a:solidFill>
                  <a:schemeClr val="bg1"/>
                </a:solidFill>
                <a:latin typeface="Calibri Light" panose="020F0302020204030204" pitchFamily="34" charset="0"/>
                <a:cs typeface="Calibri Light" panose="020F0302020204030204" pitchFamily="34" charset="0"/>
              </a:rPr>
              <a:t>strncpy</a:t>
            </a:r>
            <a:r>
              <a:rPr lang="es-ES" sz="2000" dirty="0" smtClean="0">
                <a:solidFill>
                  <a:schemeClr val="bg1"/>
                </a:solidFill>
                <a:latin typeface="Calibri Light" panose="020F0302020204030204" pitchFamily="34" charset="0"/>
                <a:cs typeface="Calibri Light" panose="020F0302020204030204" pitchFamily="34" charset="0"/>
              </a:rPr>
              <a:t>, el cual contiene un bug que podría desencadenar un buffer </a:t>
            </a:r>
            <a:r>
              <a:rPr lang="es-ES" sz="2000" dirty="0" err="1" smtClean="0">
                <a:solidFill>
                  <a:schemeClr val="bg1"/>
                </a:solidFill>
                <a:latin typeface="Calibri Light" panose="020F0302020204030204" pitchFamily="34" charset="0"/>
                <a:cs typeface="Calibri Light" panose="020F0302020204030204" pitchFamily="34" charset="0"/>
              </a:rPr>
              <a:t>overflow</a:t>
            </a:r>
            <a:r>
              <a:rPr lang="es-ES" sz="2000" dirty="0" smtClean="0">
                <a:solidFill>
                  <a:schemeClr val="bg1"/>
                </a:solidFill>
                <a:latin typeface="Calibri Light" panose="020F0302020204030204" pitchFamily="34" charset="0"/>
                <a:cs typeface="Calibri Light" panose="020F0302020204030204" pitchFamily="34" charset="0"/>
              </a:rPr>
              <a:t>.</a:t>
            </a: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b="1"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006152" y="2909184"/>
            <a:ext cx="6395720" cy="318537"/>
          </a:xfrm>
          <a:prstGeom prst="rect">
            <a:avLst/>
          </a:prstGeom>
        </p:spPr>
      </p:pic>
      <p:pic>
        <p:nvPicPr>
          <p:cNvPr id="7" name="Imagen 6"/>
          <p:cNvPicPr>
            <a:picLocks noChangeAspect="1"/>
          </p:cNvPicPr>
          <p:nvPr/>
        </p:nvPicPr>
        <p:blipFill>
          <a:blip r:embed="rId3"/>
          <a:stretch>
            <a:fillRect/>
          </a:stretch>
        </p:blipFill>
        <p:spPr>
          <a:xfrm>
            <a:off x="942653" y="4649996"/>
            <a:ext cx="10522718" cy="779461"/>
          </a:xfrm>
          <a:prstGeom prst="rect">
            <a:avLst/>
          </a:prstGeom>
        </p:spPr>
      </p:pic>
    </p:spTree>
    <p:extLst>
      <p:ext uri="{BB962C8B-B14F-4D97-AF65-F5344CB8AC3E}">
        <p14:creationId xmlns:p14="http://schemas.microsoft.com/office/powerpoint/2010/main" val="1226070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 continuación todo esto es usado en la función 3.</a:t>
            </a: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b="1"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229580" y="2291357"/>
            <a:ext cx="9948863" cy="2518425"/>
          </a:xfrm>
          <a:prstGeom prst="rect">
            <a:avLst/>
          </a:prstGeom>
        </p:spPr>
      </p:pic>
    </p:spTree>
    <p:extLst>
      <p:ext uri="{BB962C8B-B14F-4D97-AF65-F5344CB8AC3E}">
        <p14:creationId xmlns:p14="http://schemas.microsoft.com/office/powerpoint/2010/main" val="1596553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Se realiza un salto que establece de nuevo el tamaño de un </a:t>
            </a:r>
            <a:r>
              <a:rPr lang="es-ES" sz="2000" dirty="0" err="1" smtClean="0">
                <a:solidFill>
                  <a:schemeClr val="bg1"/>
                </a:solidFill>
                <a:latin typeface="Calibri Light" panose="020F0302020204030204" pitchFamily="34" charset="0"/>
                <a:cs typeface="Calibri Light" panose="020F0302020204030204" pitchFamily="34" charset="0"/>
              </a:rPr>
              <a:t>bufer</a:t>
            </a:r>
            <a:r>
              <a:rPr lang="es-ES" sz="2000" dirty="0" smtClean="0">
                <a:solidFill>
                  <a:schemeClr val="bg1"/>
                </a:solidFill>
                <a:latin typeface="Calibri Light" panose="020F0302020204030204" pitchFamily="34" charset="0"/>
                <a:cs typeface="Calibri Light" panose="020F0302020204030204" pitchFamily="34" charset="0"/>
              </a:rPr>
              <a:t> a 3000</a:t>
            </a: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b="1"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7" name="Imagen 6"/>
          <p:cNvPicPr>
            <a:picLocks noChangeAspect="1"/>
          </p:cNvPicPr>
          <p:nvPr/>
        </p:nvPicPr>
        <p:blipFill>
          <a:blip r:embed="rId2"/>
          <a:stretch>
            <a:fillRect/>
          </a:stretch>
        </p:blipFill>
        <p:spPr>
          <a:xfrm>
            <a:off x="3838575" y="1836602"/>
            <a:ext cx="4514850" cy="866775"/>
          </a:xfrm>
          <a:prstGeom prst="rect">
            <a:avLst/>
          </a:prstGeom>
        </p:spPr>
      </p:pic>
      <p:pic>
        <p:nvPicPr>
          <p:cNvPr id="3" name="Imagen 2"/>
          <p:cNvPicPr>
            <a:picLocks noChangeAspect="1"/>
          </p:cNvPicPr>
          <p:nvPr/>
        </p:nvPicPr>
        <p:blipFill>
          <a:blip r:embed="rId3"/>
          <a:stretch>
            <a:fillRect/>
          </a:stretch>
        </p:blipFill>
        <p:spPr>
          <a:xfrm>
            <a:off x="3838574" y="3690811"/>
            <a:ext cx="4486275" cy="914400"/>
          </a:xfrm>
          <a:prstGeom prst="rect">
            <a:avLst/>
          </a:prstGeom>
        </p:spPr>
      </p:pic>
      <p:pic>
        <p:nvPicPr>
          <p:cNvPr id="8" name="Imagen 7"/>
          <p:cNvPicPr>
            <a:picLocks noChangeAspect="1"/>
          </p:cNvPicPr>
          <p:nvPr/>
        </p:nvPicPr>
        <p:blipFill>
          <a:blip r:embed="rId4"/>
          <a:stretch>
            <a:fillRect/>
          </a:stretch>
        </p:blipFill>
        <p:spPr>
          <a:xfrm>
            <a:off x="1418652" y="4811772"/>
            <a:ext cx="9570720" cy="743792"/>
          </a:xfrm>
          <a:prstGeom prst="rect">
            <a:avLst/>
          </a:prstGeom>
        </p:spPr>
      </p:pic>
      <p:pic>
        <p:nvPicPr>
          <p:cNvPr id="9" name="Imagen 8"/>
          <p:cNvPicPr>
            <a:picLocks noChangeAspect="1"/>
          </p:cNvPicPr>
          <p:nvPr/>
        </p:nvPicPr>
        <p:blipFill>
          <a:blip r:embed="rId5"/>
          <a:stretch>
            <a:fillRect/>
          </a:stretch>
        </p:blipFill>
        <p:spPr>
          <a:xfrm>
            <a:off x="1023484" y="2934642"/>
            <a:ext cx="10145031" cy="586157"/>
          </a:xfrm>
          <a:prstGeom prst="rect">
            <a:avLst/>
          </a:prstGeom>
        </p:spPr>
      </p:pic>
    </p:spTree>
    <p:extLst>
      <p:ext uri="{BB962C8B-B14F-4D97-AF65-F5344CB8AC3E}">
        <p14:creationId xmlns:p14="http://schemas.microsoft.com/office/powerpoint/2010/main" val="18469146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Al parecer </a:t>
            </a:r>
            <a:r>
              <a:rPr lang="es-ES" sz="2000" dirty="0" err="1" smtClean="0">
                <a:solidFill>
                  <a:schemeClr val="bg1"/>
                </a:solidFill>
                <a:latin typeface="Calibri Light" panose="020F0302020204030204" pitchFamily="34" charset="0"/>
                <a:cs typeface="Calibri Light" panose="020F0302020204030204" pitchFamily="34" charset="0"/>
              </a:rPr>
              <a:t>strncpy</a:t>
            </a:r>
            <a:r>
              <a:rPr lang="es-ES" sz="2000" dirty="0" smtClean="0">
                <a:solidFill>
                  <a:schemeClr val="bg1"/>
                </a:solidFill>
                <a:latin typeface="Calibri Light" panose="020F0302020204030204" pitchFamily="34" charset="0"/>
                <a:cs typeface="Calibri Light" panose="020F0302020204030204" pitchFamily="34" charset="0"/>
              </a:rPr>
              <a:t> está fijado de forma estática a 3000.</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Y finalmente vuelve a establecerse el </a:t>
            </a:r>
            <a:r>
              <a:rPr lang="es-ES" sz="2000" dirty="0">
                <a:solidFill>
                  <a:schemeClr val="bg1"/>
                </a:solidFill>
                <a:latin typeface="Calibri Light" panose="020F0302020204030204" pitchFamily="34" charset="0"/>
                <a:cs typeface="Calibri Light" panose="020F0302020204030204" pitchFamily="34" charset="0"/>
              </a:rPr>
              <a:t>tamaño del buffer (</a:t>
            </a:r>
            <a:r>
              <a:rPr lang="es-ES" sz="2000" dirty="0" err="1">
                <a:solidFill>
                  <a:schemeClr val="bg1"/>
                </a:solidFill>
                <a:latin typeface="Calibri Light" panose="020F0302020204030204" pitchFamily="34" charset="0"/>
                <a:cs typeface="Calibri Light" panose="020F0302020204030204" pitchFamily="34" charset="0"/>
              </a:rPr>
              <a:t>memset</a:t>
            </a:r>
            <a:r>
              <a:rPr lang="es-ES" sz="2000" dirty="0">
                <a:solidFill>
                  <a:schemeClr val="bg1"/>
                </a:solidFill>
                <a:latin typeface="Calibri Light" panose="020F0302020204030204" pitchFamily="34" charset="0"/>
                <a:cs typeface="Calibri Light" panose="020F0302020204030204" pitchFamily="34" charset="0"/>
              </a:rPr>
              <a:t>) usando el valor que se escribió en el ESP, el tamaño del </a:t>
            </a:r>
            <a:r>
              <a:rPr lang="es-ES" sz="2000" dirty="0" err="1">
                <a:solidFill>
                  <a:schemeClr val="bg1"/>
                </a:solidFill>
                <a:latin typeface="Calibri Light" panose="020F0302020204030204" pitchFamily="34" charset="0"/>
                <a:cs typeface="Calibri Light" panose="020F0302020204030204" pitchFamily="34" charset="0"/>
              </a:rPr>
              <a:t>bufer</a:t>
            </a:r>
            <a:r>
              <a:rPr lang="es-ES" sz="2000" dirty="0">
                <a:solidFill>
                  <a:schemeClr val="bg1"/>
                </a:solidFill>
                <a:latin typeface="Calibri Light" panose="020F0302020204030204" pitchFamily="34" charset="0"/>
                <a:cs typeface="Calibri Light" panose="020F0302020204030204" pitchFamily="34" charset="0"/>
              </a:rPr>
              <a:t> es de 3000.</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b="1"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699798" y="1764239"/>
            <a:ext cx="9008428" cy="774456"/>
          </a:xfrm>
          <a:prstGeom prst="rect">
            <a:avLst/>
          </a:prstGeom>
        </p:spPr>
      </p:pic>
      <p:pic>
        <p:nvPicPr>
          <p:cNvPr id="4" name="Imagen 3"/>
          <p:cNvPicPr>
            <a:picLocks noChangeAspect="1"/>
          </p:cNvPicPr>
          <p:nvPr/>
        </p:nvPicPr>
        <p:blipFill>
          <a:blip r:embed="rId3"/>
          <a:stretch>
            <a:fillRect/>
          </a:stretch>
        </p:blipFill>
        <p:spPr>
          <a:xfrm>
            <a:off x="1699798" y="2631521"/>
            <a:ext cx="9008428" cy="869779"/>
          </a:xfrm>
          <a:prstGeom prst="rect">
            <a:avLst/>
          </a:prstGeom>
        </p:spPr>
      </p:pic>
    </p:spTree>
    <p:extLst>
      <p:ext uri="{BB962C8B-B14F-4D97-AF65-F5344CB8AC3E}">
        <p14:creationId xmlns:p14="http://schemas.microsoft.com/office/powerpoint/2010/main" val="8272749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Esto va a hacer un salto con al offset que es el resultado del calculo de bytes (añadir) de la operación </a:t>
            </a:r>
            <a:r>
              <a:rPr lang="es-ES" sz="2000" b="1" dirty="0" err="1" smtClean="0">
                <a:solidFill>
                  <a:schemeClr val="bg1"/>
                </a:solidFill>
                <a:latin typeface="Calibri Light" panose="020F0302020204030204" pitchFamily="34" charset="0"/>
                <a:cs typeface="Calibri Light" panose="020F0302020204030204" pitchFamily="34" charset="0"/>
              </a:rPr>
              <a:t>fs</a:t>
            </a:r>
            <a:r>
              <a:rPr lang="es-ES" sz="2000" b="1" dirty="0" smtClean="0">
                <a:solidFill>
                  <a:schemeClr val="bg1"/>
                </a:solidFill>
                <a:latin typeface="Calibri Light" panose="020F0302020204030204" pitchFamily="34" charset="0"/>
                <a:cs typeface="Calibri Light" panose="020F0302020204030204" pitchFamily="34" charset="0"/>
              </a:rPr>
              <a:t>:[EAX], al</a:t>
            </a:r>
            <a:r>
              <a:rPr lang="es-ES" sz="2000" dirty="0" smtClean="0">
                <a:solidFill>
                  <a:schemeClr val="bg1"/>
                </a:solidFill>
                <a:latin typeface="Calibri Light" panose="020F0302020204030204" pitchFamily="34" charset="0"/>
                <a:cs typeface="Calibri Light" panose="020F0302020204030204" pitchFamily="34" charset="0"/>
              </a:rPr>
              <a:t>. Lo cual crea un excepción </a:t>
            </a:r>
            <a:r>
              <a:rPr lang="es-ES" sz="2000" dirty="0" err="1" smtClean="0">
                <a:solidFill>
                  <a:schemeClr val="bg1"/>
                </a:solidFill>
                <a:latin typeface="Calibri Light" panose="020F0302020204030204" pitchFamily="34" charset="0"/>
                <a:cs typeface="Calibri Light" panose="020F0302020204030204" pitchFamily="34" charset="0"/>
              </a:rPr>
              <a:t>handler</a:t>
            </a:r>
            <a:r>
              <a:rPr lang="es-ES" sz="2000" dirty="0" smtClean="0">
                <a:solidFill>
                  <a:schemeClr val="bg1"/>
                </a:solidFill>
                <a:latin typeface="Calibri Light" panose="020F0302020204030204" pitchFamily="34" charset="0"/>
                <a:cs typeface="Calibri Light" panose="020F0302020204030204" pitchFamily="34" charset="0"/>
              </a:rPr>
              <a:t> (se verá en el siguiente módulo con SEH).</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b="1"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388266" y="2555091"/>
            <a:ext cx="9415463" cy="1240798"/>
          </a:xfrm>
          <a:prstGeom prst="rect">
            <a:avLst/>
          </a:prstGeom>
        </p:spPr>
      </p:pic>
      <p:pic>
        <p:nvPicPr>
          <p:cNvPr id="7" name="Imagen 6"/>
          <p:cNvPicPr>
            <a:picLocks noChangeAspect="1"/>
          </p:cNvPicPr>
          <p:nvPr/>
        </p:nvPicPr>
        <p:blipFill>
          <a:blip r:embed="rId3"/>
          <a:stretch>
            <a:fillRect/>
          </a:stretch>
        </p:blipFill>
        <p:spPr>
          <a:xfrm>
            <a:off x="1200148" y="4281675"/>
            <a:ext cx="9791700" cy="704850"/>
          </a:xfrm>
          <a:prstGeom prst="rect">
            <a:avLst/>
          </a:prstGeom>
        </p:spPr>
      </p:pic>
    </p:spTree>
    <p:extLst>
      <p:ext uri="{BB962C8B-B14F-4D97-AF65-F5344CB8AC3E}">
        <p14:creationId xmlns:p14="http://schemas.microsoft.com/office/powerpoint/2010/main" val="32245935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Esta técnica se usa con fines de depuración de servicios y/o aplicaciones informáticas, se trata de un script (código, </a:t>
            </a:r>
            <a:r>
              <a:rPr lang="es-ES" sz="2000" dirty="0" err="1">
                <a:solidFill>
                  <a:schemeClr val="bg1"/>
                </a:solidFill>
                <a:latin typeface="Calibri Light" panose="020F0302020204030204" pitchFamily="34" charset="0"/>
                <a:cs typeface="Calibri Light" panose="020F0302020204030204" pitchFamily="34" charset="0"/>
              </a:rPr>
              <a:t>framework</a:t>
            </a:r>
            <a:r>
              <a:rPr lang="es-ES" sz="2000" dirty="0">
                <a:solidFill>
                  <a:schemeClr val="bg1"/>
                </a:solidFill>
                <a:latin typeface="Calibri Light" panose="020F0302020204030204" pitchFamily="34" charset="0"/>
                <a:cs typeface="Calibri Light" panose="020F0302020204030204" pitchFamily="34" charset="0"/>
              </a:rPr>
              <a:t>, etcétera) que irá dando datos inválidos a la aplicación mientras se monitoriza el estado del servicio, de su conexión a la red, etcétera para poder comprobar las “repercusiones” de la cadena que ha enviado el </a:t>
            </a:r>
            <a:r>
              <a:rPr lang="es-ES" sz="2000" dirty="0" err="1">
                <a:solidFill>
                  <a:schemeClr val="bg1"/>
                </a:solidFill>
                <a:latin typeface="Calibri Light" panose="020F0302020204030204" pitchFamily="34" charset="0"/>
                <a:cs typeface="Calibri Light" panose="020F0302020204030204" pitchFamily="34" charset="0"/>
              </a:rPr>
              <a:t>fuzzer</a:t>
            </a:r>
            <a:r>
              <a:rPr lang="es-ES" sz="2000" dirty="0">
                <a:solidFill>
                  <a:schemeClr val="bg1"/>
                </a:solidFill>
                <a:latin typeface="Calibri Light" panose="020F0302020204030204" pitchFamily="34" charset="0"/>
                <a:cs typeface="Calibri Light" panose="020F0302020204030204" pitchFamily="34" charset="0"/>
              </a:rPr>
              <a:t>. Es una técnica “aleatoria” (ya que nunca se sabe cuándo podrá dar resultado).</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a:solidFill>
                  <a:schemeClr val="bg1"/>
                </a:solidFill>
                <a:latin typeface="Calibri Light" panose="020F0302020204030204" pitchFamily="34" charset="0"/>
                <a:cs typeface="Calibri Light" panose="020F0302020204030204" pitchFamily="34" charset="0"/>
              </a:rPr>
              <a:t>El primer paso para crear un </a:t>
            </a:r>
            <a:r>
              <a:rPr lang="es-ES" sz="2000" dirty="0" err="1">
                <a:solidFill>
                  <a:schemeClr val="bg1"/>
                </a:solidFill>
                <a:latin typeface="Calibri Light" panose="020F0302020204030204" pitchFamily="34" charset="0"/>
                <a:cs typeface="Calibri Light" panose="020F0302020204030204" pitchFamily="34" charset="0"/>
              </a:rPr>
              <a:t>fuzzer</a:t>
            </a:r>
            <a:r>
              <a:rPr lang="es-ES" sz="2000" dirty="0">
                <a:solidFill>
                  <a:schemeClr val="bg1"/>
                </a:solidFill>
                <a:latin typeface="Calibri Light" panose="020F0302020204030204" pitchFamily="34" charset="0"/>
                <a:cs typeface="Calibri Light" panose="020F0302020204030204" pitchFamily="34" charset="0"/>
              </a:rPr>
              <a:t> consiste en analizar la interacción con ese servicio. Al tratar el servicio de </a:t>
            </a:r>
            <a:r>
              <a:rPr lang="es-ES" sz="2000" dirty="0" err="1">
                <a:solidFill>
                  <a:schemeClr val="bg1"/>
                </a:solidFill>
                <a:latin typeface="Calibri Light" panose="020F0302020204030204" pitchFamily="34" charset="0"/>
                <a:cs typeface="Calibri Light" panose="020F0302020204030204" pitchFamily="34" charset="0"/>
              </a:rPr>
              <a:t>vulnhub</a:t>
            </a:r>
            <a:r>
              <a:rPr lang="es-ES" sz="2000" dirty="0">
                <a:solidFill>
                  <a:schemeClr val="bg1"/>
                </a:solidFill>
                <a:latin typeface="Calibri Light" panose="020F0302020204030204" pitchFamily="34" charset="0"/>
                <a:cs typeface="Calibri Light" panose="020F0302020204030204" pitchFamily="34" charset="0"/>
              </a:rPr>
              <a:t> lo que se hará es esnifar el tráfico mientras se trabaja de forma manual con dicho servicio de red.</a:t>
            </a: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Fuzzing</a:t>
            </a:r>
            <a:r>
              <a:rPr lang="es-ES" dirty="0" smtClean="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3091775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En este punto se tratará temario a nivel avanzado, ya que el proceso de </a:t>
            </a:r>
            <a:r>
              <a:rPr lang="es-ES" sz="2000" dirty="0" err="1">
                <a:solidFill>
                  <a:schemeClr val="bg1"/>
                </a:solidFill>
                <a:latin typeface="Calibri Light" panose="020F0302020204030204" pitchFamily="34" charset="0"/>
                <a:cs typeface="Calibri Light" panose="020F0302020204030204" pitchFamily="34" charset="0"/>
              </a:rPr>
              <a:t>Fuzzing</a:t>
            </a:r>
            <a:r>
              <a:rPr lang="es-ES" sz="2000" dirty="0">
                <a:solidFill>
                  <a:schemeClr val="bg1"/>
                </a:solidFill>
                <a:latin typeface="Calibri Light" panose="020F0302020204030204" pitchFamily="34" charset="0"/>
                <a:cs typeface="Calibri Light" panose="020F0302020204030204" pitchFamily="34" charset="0"/>
              </a:rPr>
              <a:t> y de </a:t>
            </a:r>
            <a:r>
              <a:rPr lang="es-ES" sz="2000" dirty="0" err="1">
                <a:solidFill>
                  <a:schemeClr val="bg1"/>
                </a:solidFill>
                <a:latin typeface="Calibri Light" panose="020F0302020204030204" pitchFamily="34" charset="0"/>
                <a:cs typeface="Calibri Light" panose="020F0302020204030204" pitchFamily="34" charset="0"/>
              </a:rPr>
              <a:t>Reversing</a:t>
            </a:r>
            <a:r>
              <a:rPr lang="es-ES" sz="2000" dirty="0">
                <a:solidFill>
                  <a:schemeClr val="bg1"/>
                </a:solidFill>
                <a:latin typeface="Calibri Light" panose="020F0302020204030204" pitchFamily="34" charset="0"/>
                <a:cs typeface="Calibri Light" panose="020F0302020204030204" pitchFamily="34" charset="0"/>
              </a:rPr>
              <a:t> requieren que se analice el funcionamiento de un servicio/aplicación informático para su análisis de seguridad. Se abordarán conceptos de primeros pasos para crear un </a:t>
            </a:r>
            <a:r>
              <a:rPr lang="es-ES" sz="2000" dirty="0" err="1">
                <a:solidFill>
                  <a:schemeClr val="bg1"/>
                </a:solidFill>
                <a:latin typeface="Calibri Light" panose="020F0302020204030204" pitchFamily="34" charset="0"/>
                <a:cs typeface="Calibri Light" panose="020F0302020204030204" pitchFamily="34" charset="0"/>
              </a:rPr>
              <a:t>Fuzzer</a:t>
            </a:r>
            <a:r>
              <a:rPr lang="es-ES" sz="2000" dirty="0">
                <a:solidFill>
                  <a:schemeClr val="bg1"/>
                </a:solidFill>
                <a:latin typeface="Calibri Light" panose="020F0302020204030204" pitchFamily="34" charset="0"/>
                <a:cs typeface="Calibri Light" panose="020F0302020204030204" pitchFamily="34" charset="0"/>
              </a:rPr>
              <a:t> y una pequeña introducción al </a:t>
            </a:r>
            <a:r>
              <a:rPr lang="es-ES" sz="2000" dirty="0" err="1">
                <a:solidFill>
                  <a:schemeClr val="bg1"/>
                </a:solidFill>
                <a:latin typeface="Calibri Light" panose="020F0302020204030204" pitchFamily="34" charset="0"/>
                <a:cs typeface="Calibri Light" panose="020F0302020204030204" pitchFamily="34" charset="0"/>
              </a:rPr>
              <a:t>reversing</a:t>
            </a:r>
            <a:r>
              <a:rPr lang="es-ES" sz="2000" dirty="0">
                <a:solidFill>
                  <a:schemeClr val="bg1"/>
                </a:solidFill>
                <a:latin typeface="Calibri Light" panose="020F0302020204030204" pitchFamily="34" charset="0"/>
                <a:cs typeface="Calibri Light" panose="020F0302020204030204" pitchFamily="34" charset="0"/>
              </a:rPr>
              <a:t> contra el servicio de </a:t>
            </a:r>
            <a:r>
              <a:rPr lang="es-ES" sz="2000" dirty="0" err="1">
                <a:solidFill>
                  <a:schemeClr val="bg1"/>
                </a:solidFill>
                <a:latin typeface="Calibri Light" panose="020F0302020204030204" pitchFamily="34" charset="0"/>
                <a:cs typeface="Calibri Light" panose="020F0302020204030204" pitchFamily="34" charset="0"/>
              </a:rPr>
              <a:t>vulnserver</a:t>
            </a:r>
            <a:r>
              <a:rPr lang="es-ES" sz="2000" dirty="0">
                <a:solidFill>
                  <a:schemeClr val="bg1"/>
                </a:solidFill>
                <a:latin typeface="Calibri Light" panose="020F0302020204030204" pitchFamily="34" charset="0"/>
                <a:cs typeface="Calibri Light" panose="020F0302020204030204" pitchFamily="34" charset="0"/>
              </a:rPr>
              <a:t>.</a:t>
            </a:r>
          </a:p>
          <a:p>
            <a:pPr marL="0" indent="0"/>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a:solidFill>
                  <a:schemeClr val="bg1"/>
                </a:solidFill>
                <a:latin typeface="Calibri Light" panose="020F0302020204030204" pitchFamily="34" charset="0"/>
                <a:cs typeface="Calibri Light" panose="020F0302020204030204" pitchFamily="34" charset="0"/>
              </a:rPr>
              <a:t>Para ambos puntos se utilizarán Python como Ruby, es por ello que </a:t>
            </a:r>
            <a:r>
              <a:rPr lang="es-ES" sz="2000" dirty="0" smtClean="0">
                <a:solidFill>
                  <a:schemeClr val="bg1"/>
                </a:solidFill>
                <a:latin typeface="Calibri Light" panose="020F0302020204030204" pitchFamily="34" charset="0"/>
                <a:cs typeface="Calibri Light" panose="020F0302020204030204" pitchFamily="34" charset="0"/>
              </a:rPr>
              <a:t>se recomienda un conocimiento básico-intermedio en dichos lenguajes.</a:t>
            </a:r>
            <a:endParaRPr lang="es-ES" sz="2000" dirty="0">
              <a:solidFill>
                <a:schemeClr val="bg1"/>
              </a:solidFill>
              <a:latin typeface="Calibri Light" panose="020F0302020204030204" pitchFamily="34" charset="0"/>
              <a:cs typeface="Calibri Light" panose="020F0302020204030204" pitchFamily="34" charset="0"/>
            </a:endParaRPr>
          </a:p>
        </p:txBody>
      </p:sp>
      <p:pic>
        <p:nvPicPr>
          <p:cNvPr id="3074" name="Picture 2" descr="Resultado de imagen de computer revers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3055" y="3995600"/>
            <a:ext cx="3041914" cy="163574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Introducción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643887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Se debe de utilizar cada uno de los comandos que dispone </a:t>
            </a:r>
            <a:r>
              <a:rPr lang="es-ES" sz="2400" dirty="0" err="1">
                <a:solidFill>
                  <a:schemeClr val="bg1"/>
                </a:solidFill>
                <a:latin typeface="Calibri Light" panose="020F0302020204030204" pitchFamily="34" charset="0"/>
                <a:cs typeface="Calibri Light" panose="020F0302020204030204" pitchFamily="34" charset="0"/>
              </a:rPr>
              <a:t>vulnserver</a:t>
            </a:r>
            <a:r>
              <a:rPr lang="es-ES" sz="2400" dirty="0">
                <a:solidFill>
                  <a:schemeClr val="bg1"/>
                </a:solidFill>
                <a:latin typeface="Calibri Light" panose="020F0302020204030204" pitchFamily="34" charset="0"/>
                <a:cs typeface="Calibri Light" panose="020F0302020204030204" pitchFamily="34" charset="0"/>
              </a:rPr>
              <a:t> mientras se esnifa el tráfico que genera.</a:t>
            </a:r>
          </a:p>
        </p:txBody>
      </p:sp>
      <p:pic>
        <p:nvPicPr>
          <p:cNvPr id="3" name="Imagen 2"/>
          <p:cNvPicPr>
            <a:picLocks noChangeAspect="1"/>
          </p:cNvPicPr>
          <p:nvPr/>
        </p:nvPicPr>
        <p:blipFill>
          <a:blip r:embed="rId2"/>
          <a:stretch>
            <a:fillRect/>
          </a:stretch>
        </p:blipFill>
        <p:spPr>
          <a:xfrm>
            <a:off x="3575720" y="2316641"/>
            <a:ext cx="5040560" cy="3099850"/>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1145482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Siguiendo el flujo TCP que ha generado esta comunicación entre ambas máquinas se puede observar el funcionamiento del servicio online </a:t>
            </a:r>
            <a:r>
              <a:rPr lang="es-ES" sz="2400" dirty="0" err="1">
                <a:solidFill>
                  <a:schemeClr val="bg1"/>
                </a:solidFill>
                <a:latin typeface="Calibri Light" panose="020F0302020204030204" pitchFamily="34" charset="0"/>
                <a:cs typeface="Calibri Light" panose="020F0302020204030204" pitchFamily="34" charset="0"/>
              </a:rPr>
              <a:t>Vulnserver</a:t>
            </a:r>
            <a:r>
              <a:rPr lang="es-ES" sz="2400" dirty="0">
                <a:solidFill>
                  <a:schemeClr val="bg1"/>
                </a:solidFill>
                <a:latin typeface="Calibri Light" panose="020F0302020204030204" pitchFamily="34" charset="0"/>
                <a:cs typeface="Calibri Light" panose="020F0302020204030204" pitchFamily="34" charset="0"/>
              </a:rPr>
              <a:t>. Ahora que se conoce el funcionamiento de cada comando se puede crear un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que contemple dichos comandos en su funcionamiento.</a:t>
            </a:r>
          </a:p>
        </p:txBody>
      </p:sp>
      <p:pic>
        <p:nvPicPr>
          <p:cNvPr id="4" name="Imagen 3"/>
          <p:cNvPicPr>
            <a:picLocks noChangeAspect="1"/>
          </p:cNvPicPr>
          <p:nvPr/>
        </p:nvPicPr>
        <p:blipFill>
          <a:blip r:embed="rId2"/>
          <a:stretch>
            <a:fillRect/>
          </a:stretch>
        </p:blipFill>
        <p:spPr>
          <a:xfrm>
            <a:off x="3662169" y="3227721"/>
            <a:ext cx="5083685" cy="2409913"/>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1553114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La estructura del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que se utilizará es la siguiente:</a:t>
            </a:r>
          </a:p>
        </p:txBody>
      </p:sp>
      <p:pic>
        <p:nvPicPr>
          <p:cNvPr id="3" name="Imagen 2"/>
          <p:cNvPicPr>
            <a:picLocks noChangeAspect="1"/>
          </p:cNvPicPr>
          <p:nvPr/>
        </p:nvPicPr>
        <p:blipFill>
          <a:blip r:embed="rId2"/>
          <a:stretch>
            <a:fillRect/>
          </a:stretch>
        </p:blipFill>
        <p:spPr>
          <a:xfrm>
            <a:off x="2927648" y="2228994"/>
            <a:ext cx="6552728" cy="2503854"/>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6172417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Una vez se tiene en mente la estructura que seguirá 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es empezar a picar el código que lo siga.</a:t>
            </a:r>
          </a:p>
        </p:txBody>
      </p:sp>
      <p:pic>
        <p:nvPicPr>
          <p:cNvPr id="7" name="Imagen 6"/>
          <p:cNvPicPr>
            <a:picLocks noChangeAspect="1"/>
          </p:cNvPicPr>
          <p:nvPr/>
        </p:nvPicPr>
        <p:blipFill>
          <a:blip r:embed="rId2"/>
          <a:stretch>
            <a:fillRect/>
          </a:stretch>
        </p:blipFill>
        <p:spPr>
          <a:xfrm>
            <a:off x="3685373" y="2339314"/>
            <a:ext cx="5037278" cy="3154858"/>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0555016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Ahora se debe de comprobar el funcionamiento del </a:t>
            </a:r>
            <a:r>
              <a:rPr lang="es-ES" sz="2000" dirty="0" err="1">
                <a:solidFill>
                  <a:schemeClr val="bg1"/>
                </a:solidFill>
                <a:latin typeface="Calibri Light" panose="020F0302020204030204" pitchFamily="34" charset="0"/>
                <a:cs typeface="Calibri Light" panose="020F0302020204030204" pitchFamily="34" charset="0"/>
              </a:rPr>
              <a:t>fuzzer</a:t>
            </a:r>
            <a:r>
              <a:rPr lang="es-ES" sz="2000" dirty="0">
                <a:solidFill>
                  <a:schemeClr val="bg1"/>
                </a:solidFill>
                <a:latin typeface="Calibri Light" panose="020F0302020204030204" pitchFamily="34" charset="0"/>
                <a:cs typeface="Calibri Light" panose="020F0302020204030204" pitchFamily="34" charset="0"/>
              </a:rPr>
              <a:t>, de nuevo con </a:t>
            </a:r>
            <a:r>
              <a:rPr lang="es-ES" sz="2000" dirty="0" err="1">
                <a:solidFill>
                  <a:schemeClr val="bg1"/>
                </a:solidFill>
                <a:latin typeface="Calibri Light" panose="020F0302020204030204" pitchFamily="34" charset="0"/>
                <a:cs typeface="Calibri Light" panose="020F0302020204030204" pitchFamily="34" charset="0"/>
              </a:rPr>
              <a:t>Wireshark</a:t>
            </a:r>
            <a:r>
              <a:rPr lang="es-ES" sz="2000" dirty="0">
                <a:solidFill>
                  <a:schemeClr val="bg1"/>
                </a:solidFill>
                <a:latin typeface="Calibri Light" panose="020F0302020204030204" pitchFamily="34" charset="0"/>
                <a:cs typeface="Calibri Light" panose="020F0302020204030204" pitchFamily="34" charset="0"/>
              </a:rPr>
              <a:t> en funcionamiento para depurar su funcionamiento a la hora de trabajar de forma online con “</a:t>
            </a:r>
            <a:r>
              <a:rPr lang="es-ES" sz="2000" dirty="0" err="1">
                <a:solidFill>
                  <a:schemeClr val="bg1"/>
                </a:solidFill>
                <a:latin typeface="Calibri Light" panose="020F0302020204030204" pitchFamily="34" charset="0"/>
                <a:cs typeface="Calibri Light" panose="020F0302020204030204" pitchFamily="34" charset="0"/>
              </a:rPr>
              <a:t>vulnserver</a:t>
            </a:r>
            <a:r>
              <a:rPr lang="es-ES" sz="2000" dirty="0">
                <a:solidFill>
                  <a:schemeClr val="bg1"/>
                </a:solidFill>
                <a:latin typeface="Calibri Light" panose="020F0302020204030204" pitchFamily="34" charset="0"/>
                <a:cs typeface="Calibri Light" panose="020F0302020204030204" pitchFamily="34" charset="0"/>
              </a:rPr>
              <a:t>” por si hiciese algún comportamiento erróneo o errático nuestro script (labores de depuración de nuestro </a:t>
            </a:r>
            <a:r>
              <a:rPr lang="es-ES" sz="2000" dirty="0" err="1">
                <a:solidFill>
                  <a:schemeClr val="bg1"/>
                </a:solidFill>
                <a:latin typeface="Calibri Light" panose="020F0302020204030204" pitchFamily="34" charset="0"/>
                <a:cs typeface="Calibri Light" panose="020F0302020204030204" pitchFamily="34" charset="0"/>
              </a:rPr>
              <a:t>fuzzer</a:t>
            </a:r>
            <a:r>
              <a:rPr lang="es-ES" sz="2000" dirty="0">
                <a:solidFill>
                  <a:schemeClr val="bg1"/>
                </a:solidFill>
                <a:latin typeface="Calibri Light" panose="020F0302020204030204" pitchFamily="34" charset="0"/>
                <a:cs typeface="Calibri Light" panose="020F0302020204030204" pitchFamily="34" charset="0"/>
              </a:rPr>
              <a:t>).</a:t>
            </a:r>
          </a:p>
        </p:txBody>
      </p:sp>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2"/>
          <a:stretch>
            <a:fillRect/>
          </a:stretch>
        </p:blipFill>
        <p:spPr>
          <a:xfrm>
            <a:off x="2610949" y="3763107"/>
            <a:ext cx="3709256" cy="824279"/>
          </a:xfrm>
          <a:prstGeom prst="rect">
            <a:avLst/>
          </a:prstGeom>
        </p:spPr>
      </p:pic>
      <p:pic>
        <p:nvPicPr>
          <p:cNvPr id="7" name="Imagen 6"/>
          <p:cNvPicPr>
            <a:picLocks noChangeAspect="1"/>
          </p:cNvPicPr>
          <p:nvPr/>
        </p:nvPicPr>
        <p:blipFill>
          <a:blip r:embed="rId3"/>
          <a:stretch>
            <a:fillRect/>
          </a:stretch>
        </p:blipFill>
        <p:spPr>
          <a:xfrm>
            <a:off x="7095066" y="2620108"/>
            <a:ext cx="1795383" cy="3076756"/>
          </a:xfrm>
          <a:prstGeom prst="rect">
            <a:avLst/>
          </a:prstGeom>
        </p:spPr>
      </p:pic>
    </p:spTree>
    <p:extLst>
      <p:ext uri="{BB962C8B-B14F-4D97-AF65-F5344CB8AC3E}">
        <p14:creationId xmlns:p14="http://schemas.microsoft.com/office/powerpoint/2010/main" val="1316305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Cuanto más complejo es el servicio, por lo tanto más complejo se vuelve la tarea de </a:t>
            </a:r>
            <a:r>
              <a:rPr lang="es-ES" sz="2400" dirty="0" err="1">
                <a:solidFill>
                  <a:schemeClr val="bg1"/>
                </a:solidFill>
                <a:latin typeface="Calibri Light" panose="020F0302020204030204" pitchFamily="34" charset="0"/>
                <a:cs typeface="Calibri Light" panose="020F0302020204030204" pitchFamily="34" charset="0"/>
              </a:rPr>
              <a:t>Fuzzing</a:t>
            </a:r>
            <a:r>
              <a:rPr lang="es-ES" sz="2400" dirty="0">
                <a:solidFill>
                  <a:schemeClr val="bg1"/>
                </a:solidFill>
                <a:latin typeface="Calibri Light" panose="020F0302020204030204" pitchFamily="34" charset="0"/>
                <a:cs typeface="Calibri Light" panose="020F0302020204030204" pitchFamily="34" charset="0"/>
              </a:rPr>
              <a:t>, derivando a veces en scripts que incluyan toda la metodología de funcionamiento de conexión y comunicación con dicho servicio online. Un ejemplo podría ser para depurar un servicio IRC…</a:t>
            </a:r>
          </a:p>
        </p:txBody>
      </p:sp>
      <p:pic>
        <p:nvPicPr>
          <p:cNvPr id="5" name="Imagen 4"/>
          <p:cNvPicPr>
            <a:picLocks noChangeAspect="1"/>
          </p:cNvPicPr>
          <p:nvPr/>
        </p:nvPicPr>
        <p:blipFill>
          <a:blip r:embed="rId2"/>
          <a:stretch>
            <a:fillRect/>
          </a:stretch>
        </p:blipFill>
        <p:spPr>
          <a:xfrm>
            <a:off x="2351584" y="3269008"/>
            <a:ext cx="2880235" cy="2331619"/>
          </a:xfrm>
          <a:prstGeom prst="rect">
            <a:avLst/>
          </a:prstGeom>
        </p:spPr>
      </p:pic>
      <p:pic>
        <p:nvPicPr>
          <p:cNvPr id="6" name="Imagen 5"/>
          <p:cNvPicPr>
            <a:picLocks noChangeAspect="1"/>
          </p:cNvPicPr>
          <p:nvPr/>
        </p:nvPicPr>
        <p:blipFill>
          <a:blip r:embed="rId3"/>
          <a:stretch>
            <a:fillRect/>
          </a:stretch>
        </p:blipFill>
        <p:spPr>
          <a:xfrm>
            <a:off x="5565569" y="3269008"/>
            <a:ext cx="4392487" cy="2335627"/>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618032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Es por ello que para las funciones de </a:t>
            </a:r>
            <a:r>
              <a:rPr lang="es-ES" sz="2400" dirty="0" err="1">
                <a:solidFill>
                  <a:schemeClr val="bg1"/>
                </a:solidFill>
                <a:latin typeface="Calibri Light" panose="020F0302020204030204" pitchFamily="34" charset="0"/>
                <a:cs typeface="Calibri Light" panose="020F0302020204030204" pitchFamily="34" charset="0"/>
              </a:rPr>
              <a:t>fuzzing</a:t>
            </a:r>
            <a:r>
              <a:rPr lang="es-ES" sz="2400" dirty="0">
                <a:solidFill>
                  <a:schemeClr val="bg1"/>
                </a:solidFill>
                <a:latin typeface="Calibri Light" panose="020F0302020204030204" pitchFamily="34" charset="0"/>
                <a:cs typeface="Calibri Light" panose="020F0302020204030204" pitchFamily="34" charset="0"/>
              </a:rPr>
              <a:t> se pueden hacer uso de asistencia de herramientas como por ejemplo SPIKE que permitan agilizar y optimizar las tareas de </a:t>
            </a:r>
            <a:r>
              <a:rPr lang="es-ES" sz="2400" dirty="0" err="1">
                <a:solidFill>
                  <a:schemeClr val="bg1"/>
                </a:solidFill>
                <a:latin typeface="Calibri Light" panose="020F0302020204030204" pitchFamily="34" charset="0"/>
                <a:cs typeface="Calibri Light" panose="020F0302020204030204" pitchFamily="34" charset="0"/>
              </a:rPr>
              <a:t>fuzzing</a:t>
            </a:r>
            <a:r>
              <a:rPr lang="es-ES" sz="2400" dirty="0">
                <a:solidFill>
                  <a:schemeClr val="bg1"/>
                </a:solidFill>
                <a:latin typeface="Calibri Light" panose="020F0302020204030204" pitchFamily="34" charset="0"/>
                <a:cs typeface="Calibri Light" panose="020F0302020204030204" pitchFamily="34" charset="0"/>
              </a:rPr>
              <a:t>. Se usará el comando STATS de </a:t>
            </a:r>
            <a:r>
              <a:rPr lang="es-ES" sz="2400" dirty="0" err="1">
                <a:solidFill>
                  <a:schemeClr val="bg1"/>
                </a:solidFill>
                <a:latin typeface="Calibri Light" panose="020F0302020204030204" pitchFamily="34" charset="0"/>
                <a:cs typeface="Calibri Light" panose="020F0302020204030204" pitchFamily="34" charset="0"/>
              </a:rPr>
              <a:t>vulnserver</a:t>
            </a:r>
            <a:r>
              <a:rPr lang="es-ES" sz="2400" dirty="0">
                <a:solidFill>
                  <a:schemeClr val="bg1"/>
                </a:solidFill>
                <a:latin typeface="Calibri Light" panose="020F0302020204030204" pitchFamily="34" charset="0"/>
                <a:cs typeface="Calibri Light" panose="020F0302020204030204" pitchFamily="34" charset="0"/>
              </a:rPr>
              <a:t> para crear una plantilla para SPIKE.</a:t>
            </a:r>
          </a:p>
        </p:txBody>
      </p:sp>
      <p:pic>
        <p:nvPicPr>
          <p:cNvPr id="5" name="Imagen 4"/>
          <p:cNvPicPr>
            <a:picLocks noChangeAspect="1"/>
          </p:cNvPicPr>
          <p:nvPr/>
        </p:nvPicPr>
        <p:blipFill>
          <a:blip r:embed="rId2"/>
          <a:stretch>
            <a:fillRect/>
          </a:stretch>
        </p:blipFill>
        <p:spPr>
          <a:xfrm>
            <a:off x="4023180" y="4624931"/>
            <a:ext cx="4361663" cy="1000617"/>
          </a:xfrm>
          <a:prstGeom prst="rect">
            <a:avLst/>
          </a:prstGeom>
        </p:spPr>
      </p:pic>
      <p:sp>
        <p:nvSpPr>
          <p:cNvPr id="9"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7" name="Imagen 6"/>
          <p:cNvPicPr>
            <a:picLocks noChangeAspect="1"/>
          </p:cNvPicPr>
          <p:nvPr/>
        </p:nvPicPr>
        <p:blipFill>
          <a:blip r:embed="rId3"/>
          <a:stretch>
            <a:fillRect/>
          </a:stretch>
        </p:blipFill>
        <p:spPr>
          <a:xfrm>
            <a:off x="4035905" y="3091972"/>
            <a:ext cx="4120188" cy="652970"/>
          </a:xfrm>
          <a:prstGeom prst="rect">
            <a:avLst/>
          </a:prstGeom>
        </p:spPr>
      </p:pic>
      <p:pic>
        <p:nvPicPr>
          <p:cNvPr id="8" name="Imagen 7"/>
          <p:cNvPicPr>
            <a:picLocks noChangeAspect="1"/>
          </p:cNvPicPr>
          <p:nvPr/>
        </p:nvPicPr>
        <p:blipFill>
          <a:blip r:embed="rId4"/>
          <a:stretch>
            <a:fillRect/>
          </a:stretch>
        </p:blipFill>
        <p:spPr>
          <a:xfrm>
            <a:off x="4812005" y="3916850"/>
            <a:ext cx="2567988" cy="536173"/>
          </a:xfrm>
          <a:prstGeom prst="rect">
            <a:avLst/>
          </a:prstGeom>
        </p:spPr>
      </p:pic>
    </p:spTree>
    <p:extLst>
      <p:ext uri="{BB962C8B-B14F-4D97-AF65-F5344CB8AC3E}">
        <p14:creationId xmlns:p14="http://schemas.microsoft.com/office/powerpoint/2010/main" val="42823302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Ahora se debe de utilizar dicha “plantilla”, ese resultado da lugar a que STATS falla cuando se mandan ya de 2043 a más caracteres. 0 0 indica que comience con 0 caracteres y que vaya “hasta el infinito</a:t>
            </a:r>
            <a:r>
              <a:rPr lang="es-ES" sz="2400" dirty="0" smtClean="0">
                <a:solidFill>
                  <a:schemeClr val="bg1"/>
                </a:solidFill>
                <a:latin typeface="Calibri Light" panose="020F0302020204030204" pitchFamily="34" charset="0"/>
                <a:cs typeface="Calibri Light" panose="020F0302020204030204" pitchFamily="34" charset="0"/>
              </a:rPr>
              <a:t>”.</a:t>
            </a:r>
            <a:endParaRPr lang="es-ES" sz="2400" dirty="0">
              <a:solidFill>
                <a:schemeClr val="bg1"/>
              </a:solidFill>
              <a:latin typeface="Calibri Light" panose="020F0302020204030204" pitchFamily="34" charset="0"/>
              <a:cs typeface="Calibri Light" panose="020F0302020204030204" pitchFamily="34" charset="0"/>
            </a:endParaRPr>
          </a:p>
        </p:txBody>
      </p:sp>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155485" y="3042928"/>
            <a:ext cx="8097053" cy="705125"/>
          </a:xfrm>
          <a:prstGeom prst="rect">
            <a:avLst/>
          </a:prstGeom>
        </p:spPr>
      </p:pic>
      <p:pic>
        <p:nvPicPr>
          <p:cNvPr id="5" name="Imagen 4"/>
          <p:cNvPicPr>
            <a:picLocks noChangeAspect="1"/>
          </p:cNvPicPr>
          <p:nvPr/>
        </p:nvPicPr>
        <p:blipFill>
          <a:blip r:embed="rId3"/>
          <a:stretch>
            <a:fillRect/>
          </a:stretch>
        </p:blipFill>
        <p:spPr>
          <a:xfrm>
            <a:off x="2155485" y="4105656"/>
            <a:ext cx="8097053" cy="1263223"/>
          </a:xfrm>
          <a:prstGeom prst="rect">
            <a:avLst/>
          </a:prstGeom>
        </p:spPr>
      </p:pic>
    </p:spTree>
    <p:extLst>
      <p:ext uri="{BB962C8B-B14F-4D97-AF65-F5344CB8AC3E}">
        <p14:creationId xmlns:p14="http://schemas.microsoft.com/office/powerpoint/2010/main" val="8663181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Pero una vez </a:t>
            </a:r>
            <a:r>
              <a:rPr lang="es-ES" sz="2000" dirty="0" err="1">
                <a:solidFill>
                  <a:schemeClr val="bg1"/>
                </a:solidFill>
                <a:latin typeface="Calibri Light" panose="020F0302020204030204" pitchFamily="34" charset="0"/>
                <a:cs typeface="Calibri Light" panose="020F0302020204030204" pitchFamily="34" charset="0"/>
              </a:rPr>
              <a:t>crashea</a:t>
            </a:r>
            <a:r>
              <a:rPr lang="es-ES" sz="2000" dirty="0">
                <a:solidFill>
                  <a:schemeClr val="bg1"/>
                </a:solidFill>
                <a:latin typeface="Calibri Light" panose="020F0302020204030204" pitchFamily="34" charset="0"/>
                <a:cs typeface="Calibri Light" panose="020F0302020204030204" pitchFamily="34" charset="0"/>
              </a:rPr>
              <a:t> la aplicación, ¿qué lo provoca? Aquí entra en juego el factor del </a:t>
            </a:r>
            <a:r>
              <a:rPr lang="es-ES" sz="2000" dirty="0" err="1">
                <a:solidFill>
                  <a:schemeClr val="bg1"/>
                </a:solidFill>
                <a:latin typeface="Calibri Light" panose="020F0302020204030204" pitchFamily="34" charset="0"/>
                <a:cs typeface="Calibri Light" panose="020F0302020204030204" pitchFamily="34" charset="0"/>
              </a:rPr>
              <a:t>debugging</a:t>
            </a:r>
            <a:r>
              <a:rPr lang="es-ES" sz="2000" dirty="0">
                <a:solidFill>
                  <a:schemeClr val="bg1"/>
                </a:solidFill>
                <a:latin typeface="Calibri Light" panose="020F0302020204030204" pitchFamily="34" charset="0"/>
                <a:cs typeface="Calibri Light" panose="020F0302020204030204" pitchFamily="34" charset="0"/>
              </a:rPr>
              <a:t>, la depuración del funcionamiento de un programa. Existen muchas herramientas de </a:t>
            </a:r>
            <a:r>
              <a:rPr lang="es-ES" sz="2000" dirty="0" err="1">
                <a:solidFill>
                  <a:schemeClr val="bg1"/>
                </a:solidFill>
                <a:latin typeface="Calibri Light" panose="020F0302020204030204" pitchFamily="34" charset="0"/>
                <a:cs typeface="Calibri Light" panose="020F0302020204030204" pitchFamily="34" charset="0"/>
              </a:rPr>
              <a:t>debugging</a:t>
            </a:r>
            <a:r>
              <a:rPr lang="es-ES" sz="2000" dirty="0">
                <a:solidFill>
                  <a:schemeClr val="bg1"/>
                </a:solidFill>
                <a:latin typeface="Calibri Light" panose="020F0302020204030204" pitchFamily="34" charset="0"/>
                <a:cs typeface="Calibri Light" panose="020F0302020204030204" pitchFamily="34" charset="0"/>
              </a:rPr>
              <a:t> para plataformas de Windows y Linux, como </a:t>
            </a:r>
            <a:r>
              <a:rPr lang="es-ES" sz="2000" dirty="0" err="1">
                <a:solidFill>
                  <a:schemeClr val="bg1"/>
                </a:solidFill>
                <a:latin typeface="Calibri Light" panose="020F0302020204030204" pitchFamily="34" charset="0"/>
                <a:cs typeface="Calibri Light" panose="020F0302020204030204" pitchFamily="34" charset="0"/>
              </a:rPr>
              <a:t>vulnserver</a:t>
            </a:r>
            <a:r>
              <a:rPr lang="es-ES" sz="2000" dirty="0">
                <a:solidFill>
                  <a:schemeClr val="bg1"/>
                </a:solidFill>
                <a:latin typeface="Calibri Light" panose="020F0302020204030204" pitchFamily="34" charset="0"/>
                <a:cs typeface="Calibri Light" panose="020F0302020204030204" pitchFamily="34" charset="0"/>
              </a:rPr>
              <a:t> trabaja en un entorno de Windows se ha instalado </a:t>
            </a:r>
            <a:r>
              <a:rPr lang="es-ES" sz="2000" dirty="0" err="1">
                <a:solidFill>
                  <a:schemeClr val="bg1"/>
                </a:solidFill>
                <a:latin typeface="Calibri Light" panose="020F0302020204030204" pitchFamily="34" charset="0"/>
                <a:cs typeface="Calibri Light" panose="020F0302020204030204" pitchFamily="34" charset="0"/>
              </a:rPr>
              <a:t>Inmunity</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Debugger</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IDApro</a:t>
            </a:r>
            <a:r>
              <a:rPr lang="es-ES" sz="2000" dirty="0" smtClean="0">
                <a:solidFill>
                  <a:schemeClr val="bg1"/>
                </a:solidFill>
                <a:latin typeface="Calibri Light" panose="020F0302020204030204" pitchFamily="34" charset="0"/>
                <a:cs typeface="Calibri Light" panose="020F0302020204030204" pitchFamily="34" charset="0"/>
              </a:rPr>
              <a:t>, x64dbg </a:t>
            </a:r>
            <a:r>
              <a:rPr lang="es-ES" sz="2000" dirty="0">
                <a:solidFill>
                  <a:schemeClr val="bg1"/>
                </a:solidFill>
                <a:latin typeface="Calibri Light" panose="020F0302020204030204" pitchFamily="34" charset="0"/>
                <a:cs typeface="Calibri Light" panose="020F0302020204030204" pitchFamily="34" charset="0"/>
              </a:rPr>
              <a:t>para comprobar el funcionamiento de dicho proceso. </a:t>
            </a:r>
            <a:r>
              <a:rPr lang="es-ES" sz="2000" dirty="0" smtClean="0">
                <a:solidFill>
                  <a:schemeClr val="bg1"/>
                </a:solidFill>
                <a:latin typeface="Calibri Light" panose="020F0302020204030204" pitchFamily="34" charset="0"/>
                <a:cs typeface="Calibri Light" panose="020F0302020204030204" pitchFamily="34" charset="0"/>
              </a:rPr>
              <a:t>Se han </a:t>
            </a:r>
            <a:r>
              <a:rPr lang="es-ES" sz="2000" dirty="0">
                <a:solidFill>
                  <a:schemeClr val="bg1"/>
                </a:solidFill>
                <a:latin typeface="Calibri Light" panose="020F0302020204030204" pitchFamily="34" charset="0"/>
                <a:cs typeface="Calibri Light" panose="020F0302020204030204" pitchFamily="34" charset="0"/>
              </a:rPr>
              <a:t>instalado </a:t>
            </a:r>
            <a:r>
              <a:rPr lang="es-ES" sz="2000" dirty="0" smtClean="0">
                <a:solidFill>
                  <a:schemeClr val="bg1"/>
                </a:solidFill>
                <a:latin typeface="Calibri Light" panose="020F0302020204030204" pitchFamily="34" charset="0"/>
                <a:cs typeface="Calibri Light" panose="020F0302020204030204" pitchFamily="34" charset="0"/>
              </a:rPr>
              <a:t>muchos </a:t>
            </a:r>
            <a:r>
              <a:rPr lang="es-ES" sz="2000" dirty="0" err="1" smtClean="0">
                <a:solidFill>
                  <a:schemeClr val="bg1"/>
                </a:solidFill>
                <a:latin typeface="Calibri Light" panose="020F0302020204030204" pitchFamily="34" charset="0"/>
                <a:cs typeface="Calibri Light" panose="020F0302020204030204" pitchFamily="34" charset="0"/>
              </a:rPr>
              <a:t>debuggers</a:t>
            </a:r>
            <a:r>
              <a:rPr lang="es-ES" sz="2000" dirty="0" smtClean="0">
                <a:solidFill>
                  <a:schemeClr val="bg1"/>
                </a:solidFill>
                <a:latin typeface="Calibri Light" panose="020F0302020204030204" pitchFamily="34" charset="0"/>
                <a:cs typeface="Calibri Light" panose="020F0302020204030204" pitchFamily="34" charset="0"/>
              </a:rPr>
              <a:t> en </a:t>
            </a:r>
            <a:r>
              <a:rPr lang="es-ES" sz="2000" dirty="0">
                <a:solidFill>
                  <a:schemeClr val="bg1"/>
                </a:solidFill>
                <a:latin typeface="Calibri Light" panose="020F0302020204030204" pitchFamily="34" charset="0"/>
                <a:cs typeface="Calibri Light" panose="020F0302020204030204" pitchFamily="34" charset="0"/>
              </a:rPr>
              <a:t>Windows </a:t>
            </a:r>
            <a:r>
              <a:rPr lang="es-ES" sz="2000" dirty="0" smtClean="0">
                <a:solidFill>
                  <a:schemeClr val="bg1"/>
                </a:solidFill>
                <a:latin typeface="Calibri Light" panose="020F0302020204030204" pitchFamily="34" charset="0"/>
                <a:cs typeface="Calibri Light" panose="020F0302020204030204" pitchFamily="34" charset="0"/>
              </a:rPr>
              <a:t>10 </a:t>
            </a:r>
            <a:r>
              <a:rPr lang="es-ES" sz="2000" dirty="0">
                <a:solidFill>
                  <a:schemeClr val="bg1"/>
                </a:solidFill>
                <a:latin typeface="Calibri Light" panose="020F0302020204030204" pitchFamily="34" charset="0"/>
                <a:cs typeface="Calibri Light" panose="020F0302020204030204" pitchFamily="34" charset="0"/>
              </a:rPr>
              <a:t>junto al servicio </a:t>
            </a:r>
            <a:r>
              <a:rPr lang="es-ES" sz="2000" dirty="0" err="1">
                <a:solidFill>
                  <a:schemeClr val="bg1"/>
                </a:solidFill>
                <a:latin typeface="Calibri Light" panose="020F0302020204030204" pitchFamily="34" charset="0"/>
                <a:cs typeface="Calibri Light" panose="020F0302020204030204" pitchFamily="34" charset="0"/>
              </a:rPr>
              <a:t>vulnserver</a:t>
            </a:r>
            <a:r>
              <a:rPr lang="es-ES" sz="2000" dirty="0">
                <a:solidFill>
                  <a:schemeClr val="bg1"/>
                </a:solidFill>
                <a:latin typeface="Calibri Light" panose="020F0302020204030204" pitchFamily="34" charset="0"/>
                <a:cs typeface="Calibri Light" panose="020F0302020204030204" pitchFamily="34" charset="0"/>
              </a:rPr>
              <a:t>, y se </a:t>
            </a:r>
            <a:r>
              <a:rPr lang="es-ES" sz="2000" dirty="0" smtClean="0">
                <a:solidFill>
                  <a:schemeClr val="bg1"/>
                </a:solidFill>
                <a:latin typeface="Calibri Light" panose="020F0302020204030204" pitchFamily="34" charset="0"/>
                <a:cs typeface="Calibri Light" panose="020F0302020204030204" pitchFamily="34" charset="0"/>
              </a:rPr>
              <a:t>deben </a:t>
            </a:r>
            <a:r>
              <a:rPr lang="es-ES" sz="2000" dirty="0">
                <a:solidFill>
                  <a:schemeClr val="bg1"/>
                </a:solidFill>
                <a:latin typeface="Calibri Light" panose="020F0302020204030204" pitchFamily="34" charset="0"/>
                <a:cs typeface="Calibri Light" panose="020F0302020204030204" pitchFamily="34" charset="0"/>
              </a:rPr>
              <a:t>de ejecutar como administrador.</a:t>
            </a:r>
          </a:p>
        </p:txBody>
      </p:sp>
      <p:pic>
        <p:nvPicPr>
          <p:cNvPr id="4098" name="Picture 2" descr="Resultado de imagen de immunity debug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3808572"/>
            <a:ext cx="5048250" cy="155257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1026" name="Picture 2" descr="Imagen relacionad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099425" y="3806619"/>
            <a:ext cx="1554529" cy="1554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7887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Al abrir </a:t>
            </a:r>
            <a:r>
              <a:rPr lang="es-ES" sz="2400" dirty="0" err="1">
                <a:solidFill>
                  <a:schemeClr val="bg1"/>
                </a:solidFill>
                <a:latin typeface="Calibri Light" panose="020F0302020204030204" pitchFamily="34" charset="0"/>
                <a:cs typeface="Calibri Light" panose="020F0302020204030204" pitchFamily="34" charset="0"/>
              </a:rPr>
              <a:t>vulnserver</a:t>
            </a:r>
            <a:r>
              <a:rPr lang="es-ES" sz="2400" dirty="0">
                <a:solidFill>
                  <a:schemeClr val="bg1"/>
                </a:solidFill>
                <a:latin typeface="Calibri Light" panose="020F0302020204030204" pitchFamily="34" charset="0"/>
                <a:cs typeface="Calibri Light" panose="020F0302020204030204" pitchFamily="34" charset="0"/>
              </a:rPr>
              <a:t> se ejecuta también </a:t>
            </a:r>
            <a:r>
              <a:rPr lang="es-ES" sz="2400" dirty="0" err="1">
                <a:solidFill>
                  <a:schemeClr val="bg1"/>
                </a:solidFill>
                <a:latin typeface="Calibri Light" panose="020F0302020204030204" pitchFamily="34" charset="0"/>
                <a:cs typeface="Calibri Light" panose="020F0302020204030204" pitchFamily="34" charset="0"/>
              </a:rPr>
              <a:t>Inmunity</a:t>
            </a:r>
            <a:r>
              <a:rPr lang="es-ES" sz="2400" dirty="0">
                <a:solidFill>
                  <a:schemeClr val="bg1"/>
                </a:solidFill>
                <a:latin typeface="Calibri Light" panose="020F0302020204030204" pitchFamily="34" charset="0"/>
                <a:cs typeface="Calibri Light" panose="020F0302020204030204" pitchFamily="34" charset="0"/>
              </a:rPr>
              <a:t> </a:t>
            </a:r>
            <a:r>
              <a:rPr lang="es-ES" sz="2400" dirty="0" err="1">
                <a:solidFill>
                  <a:schemeClr val="bg1"/>
                </a:solidFill>
                <a:latin typeface="Calibri Light" panose="020F0302020204030204" pitchFamily="34" charset="0"/>
                <a:cs typeface="Calibri Light" panose="020F0302020204030204" pitchFamily="34" charset="0"/>
              </a:rPr>
              <a:t>Debugger</a:t>
            </a:r>
            <a:r>
              <a:rPr lang="es-ES" sz="2400" dirty="0">
                <a:solidFill>
                  <a:schemeClr val="bg1"/>
                </a:solidFill>
                <a:latin typeface="Calibri Light" panose="020F0302020204030204" pitchFamily="34" charset="0"/>
                <a:cs typeface="Calibri Light" panose="020F0302020204030204" pitchFamily="34" charset="0"/>
              </a:rPr>
              <a:t>. Al ser un proceso en ejecución se pulsa en “</a:t>
            </a:r>
            <a:r>
              <a:rPr lang="es-ES" sz="2400" dirty="0" err="1">
                <a:solidFill>
                  <a:schemeClr val="bg1"/>
                </a:solidFill>
                <a:latin typeface="Calibri Light" panose="020F0302020204030204" pitchFamily="34" charset="0"/>
                <a:cs typeface="Calibri Light" panose="020F0302020204030204" pitchFamily="34" charset="0"/>
              </a:rPr>
              <a:t>Attach</a:t>
            </a:r>
            <a:r>
              <a:rPr lang="es-ES" sz="2400" dirty="0">
                <a:solidFill>
                  <a:schemeClr val="bg1"/>
                </a:solidFill>
                <a:latin typeface="Calibri Light" panose="020F0302020204030204" pitchFamily="34" charset="0"/>
                <a:cs typeface="Calibri Light" panose="020F0302020204030204" pitchFamily="34" charset="0"/>
              </a:rPr>
              <a:t>”.</a:t>
            </a:r>
          </a:p>
        </p:txBody>
      </p:sp>
      <p:pic>
        <p:nvPicPr>
          <p:cNvPr id="3" name="Imagen 2"/>
          <p:cNvPicPr>
            <a:picLocks noChangeAspect="1"/>
          </p:cNvPicPr>
          <p:nvPr/>
        </p:nvPicPr>
        <p:blipFill>
          <a:blip r:embed="rId2"/>
          <a:stretch>
            <a:fillRect/>
          </a:stretch>
        </p:blipFill>
        <p:spPr>
          <a:xfrm>
            <a:off x="2699421" y="2829899"/>
            <a:ext cx="3000375" cy="1581150"/>
          </a:xfrm>
          <a:prstGeom prst="rect">
            <a:avLst/>
          </a:prstGeom>
        </p:spPr>
      </p:pic>
      <p:pic>
        <p:nvPicPr>
          <p:cNvPr id="4" name="Imagen 3"/>
          <p:cNvPicPr>
            <a:picLocks noChangeAspect="1"/>
          </p:cNvPicPr>
          <p:nvPr/>
        </p:nvPicPr>
        <p:blipFill>
          <a:blip r:embed="rId3"/>
          <a:stretch>
            <a:fillRect/>
          </a:stretch>
        </p:blipFill>
        <p:spPr>
          <a:xfrm>
            <a:off x="6047633" y="2726675"/>
            <a:ext cx="3820269" cy="1787598"/>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892496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El desbordamiento de un buffer, es una vulnerabilidad bastante común y que permite sobre escribir secciones de la memoria que no se corresponden a dicho buffer que esté utilizando. Pero para ello hablemos primero de la memoria.</a:t>
            </a:r>
          </a:p>
        </p:txBody>
      </p:sp>
      <p:pic>
        <p:nvPicPr>
          <p:cNvPr id="1026" name="Picture 2" descr="Resultado de imagen de memoria 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236" y="2827254"/>
            <a:ext cx="5111552" cy="255577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3887613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smtClean="0">
                <a:solidFill>
                  <a:schemeClr val="bg1"/>
                </a:solidFill>
                <a:latin typeface="Calibri Light" panose="020F0302020204030204" pitchFamily="34" charset="0"/>
                <a:cs typeface="Calibri Light" panose="020F0302020204030204" pitchFamily="34" charset="0"/>
              </a:rPr>
              <a:t>De forma similar en x64dbg, se pulsa en </a:t>
            </a:r>
            <a:r>
              <a:rPr lang="es-ES" sz="2400" b="1" dirty="0" smtClean="0">
                <a:solidFill>
                  <a:schemeClr val="bg1"/>
                </a:solidFill>
                <a:latin typeface="Calibri Light" panose="020F0302020204030204" pitchFamily="34" charset="0"/>
                <a:cs typeface="Calibri Light" panose="020F0302020204030204" pitchFamily="34" charset="0"/>
              </a:rPr>
              <a:t>archivo</a:t>
            </a:r>
            <a:r>
              <a:rPr lang="es-ES" sz="2400" dirty="0" smtClean="0">
                <a:solidFill>
                  <a:schemeClr val="bg1"/>
                </a:solidFill>
                <a:latin typeface="Calibri Light" panose="020F0302020204030204" pitchFamily="34" charset="0"/>
                <a:cs typeface="Calibri Light" panose="020F0302020204030204" pitchFamily="34" charset="0"/>
              </a:rPr>
              <a:t> y se selecciona </a:t>
            </a:r>
            <a:r>
              <a:rPr lang="es-ES" sz="2400" b="1" dirty="0" smtClean="0">
                <a:solidFill>
                  <a:schemeClr val="bg1"/>
                </a:solidFill>
                <a:latin typeface="Calibri Light" panose="020F0302020204030204" pitchFamily="34" charset="0"/>
                <a:cs typeface="Calibri Light" panose="020F0302020204030204" pitchFamily="34" charset="0"/>
              </a:rPr>
              <a:t>Vincular</a:t>
            </a:r>
            <a:r>
              <a:rPr lang="es-ES" sz="2400" dirty="0" smtClean="0">
                <a:solidFill>
                  <a:schemeClr val="bg1"/>
                </a:solidFill>
                <a:latin typeface="Calibri Light" panose="020F0302020204030204" pitchFamily="34" charset="0"/>
                <a:cs typeface="Calibri Light" panose="020F0302020204030204" pitchFamily="34" charset="0"/>
              </a:rPr>
              <a:t>, eligiendo el proceso que se desea depurar.</a:t>
            </a:r>
            <a:endParaRPr lang="es-ES" sz="2400" dirty="0">
              <a:solidFill>
                <a:schemeClr val="bg1"/>
              </a:solidFill>
              <a:latin typeface="Calibri Light" panose="020F0302020204030204" pitchFamily="34" charset="0"/>
              <a:cs typeface="Calibri Light" panose="020F0302020204030204" pitchFamily="34" charset="0"/>
            </a:endParaRPr>
          </a:p>
        </p:txBody>
      </p:sp>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4839270" y="2373640"/>
            <a:ext cx="2513460" cy="2214562"/>
          </a:xfrm>
          <a:prstGeom prst="rect">
            <a:avLst/>
          </a:prstGeom>
        </p:spPr>
      </p:pic>
      <p:pic>
        <p:nvPicPr>
          <p:cNvPr id="5" name="Imagen 4"/>
          <p:cNvPicPr>
            <a:picLocks noChangeAspect="1"/>
          </p:cNvPicPr>
          <p:nvPr/>
        </p:nvPicPr>
        <p:blipFill>
          <a:blip r:embed="rId3"/>
          <a:stretch>
            <a:fillRect/>
          </a:stretch>
        </p:blipFill>
        <p:spPr>
          <a:xfrm>
            <a:off x="2915350" y="4817211"/>
            <a:ext cx="6361300" cy="587135"/>
          </a:xfrm>
          <a:prstGeom prst="rect">
            <a:avLst/>
          </a:prstGeom>
        </p:spPr>
      </p:pic>
    </p:spTree>
    <p:extLst>
      <p:ext uri="{BB962C8B-B14F-4D97-AF65-F5344CB8AC3E}">
        <p14:creationId xmlns:p14="http://schemas.microsoft.com/office/powerpoint/2010/main" val="26371853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080897" y="1799454"/>
            <a:ext cx="6030205" cy="3260856"/>
          </a:xfrm>
          <a:prstGeom prst="rect">
            <a:avLst/>
          </a:prstGeom>
        </p:spPr>
      </p:pic>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0816894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759319" y="1488724"/>
            <a:ext cx="6673362" cy="3978992"/>
          </a:xfrm>
          <a:prstGeom prst="rect">
            <a:avLst/>
          </a:prstGeom>
        </p:spPr>
      </p:pic>
    </p:spTree>
    <p:extLst>
      <p:ext uri="{BB962C8B-B14F-4D97-AF65-F5344CB8AC3E}">
        <p14:creationId xmlns:p14="http://schemas.microsoft.com/office/powerpoint/2010/main" val="25186804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Ahora se debe de ejecutar el proceso.</a:t>
            </a:r>
          </a:p>
          <a:p>
            <a:pPr marL="0" indent="0"/>
            <a:endParaRPr lang="es-ES" sz="1400" dirty="0"/>
          </a:p>
          <a:p>
            <a:pPr marL="0" indent="0"/>
            <a:endParaRPr lang="es-ES" sz="1400" dirty="0"/>
          </a:p>
          <a:p>
            <a:pPr marL="0" indent="0"/>
            <a:endParaRPr lang="es-ES" sz="1400" dirty="0"/>
          </a:p>
          <a:p>
            <a:pPr marL="0" indent="0"/>
            <a:endParaRPr lang="es-ES" sz="1400" dirty="0"/>
          </a:p>
          <a:p>
            <a:pPr marL="0" indent="0">
              <a:buNone/>
            </a:pPr>
            <a:r>
              <a:rPr lang="es-ES" sz="2400" dirty="0">
                <a:solidFill>
                  <a:schemeClr val="bg1"/>
                </a:solidFill>
                <a:latin typeface="Calibri Light" panose="020F0302020204030204" pitchFamily="34" charset="0"/>
                <a:cs typeface="Calibri Light" panose="020F0302020204030204" pitchFamily="34" charset="0"/>
              </a:rPr>
              <a:t>Y comenzar la fase de </a:t>
            </a:r>
            <a:r>
              <a:rPr lang="es-ES" sz="2400" dirty="0" err="1">
                <a:solidFill>
                  <a:schemeClr val="bg1"/>
                </a:solidFill>
                <a:latin typeface="Calibri Light" panose="020F0302020204030204" pitchFamily="34" charset="0"/>
                <a:cs typeface="Calibri Light" panose="020F0302020204030204" pitchFamily="34" charset="0"/>
              </a:rPr>
              <a:t>fuzzing</a:t>
            </a:r>
            <a:r>
              <a:rPr lang="es-ES" sz="2400" dirty="0">
                <a:solidFill>
                  <a:schemeClr val="bg1"/>
                </a:solidFill>
                <a:latin typeface="Calibri Light" panose="020F0302020204030204" pitchFamily="34" charset="0"/>
                <a:cs typeface="Calibri Light" panose="020F0302020204030204" pitchFamily="34" charset="0"/>
              </a:rPr>
              <a:t> contra cada uno de los comandos que permite </a:t>
            </a:r>
            <a:r>
              <a:rPr lang="es-ES" sz="2400" dirty="0" err="1">
                <a:solidFill>
                  <a:schemeClr val="bg1"/>
                </a:solidFill>
                <a:latin typeface="Calibri Light" panose="020F0302020204030204" pitchFamily="34" charset="0"/>
                <a:cs typeface="Calibri Light" panose="020F0302020204030204" pitchFamily="34" charset="0"/>
              </a:rPr>
              <a:t>vulnserver</a:t>
            </a:r>
            <a:r>
              <a:rPr lang="es-ES" sz="2400" dirty="0">
                <a:solidFill>
                  <a:schemeClr val="bg1"/>
                </a:solidFill>
                <a:latin typeface="Calibri Light" panose="020F0302020204030204" pitchFamily="34" charset="0"/>
                <a:cs typeface="Calibri Light" panose="020F0302020204030204" pitchFamily="34" charset="0"/>
              </a:rPr>
              <a:t>. Se debe de estar atento a ambas partes, tanto de la máquina que </a:t>
            </a:r>
            <a:r>
              <a:rPr lang="es-ES" sz="2400" dirty="0" err="1">
                <a:solidFill>
                  <a:schemeClr val="bg1"/>
                </a:solidFill>
                <a:latin typeface="Calibri Light" panose="020F0302020204030204" pitchFamily="34" charset="0"/>
                <a:cs typeface="Calibri Light" panose="020F0302020204030204" pitchFamily="34" charset="0"/>
              </a:rPr>
              <a:t>fuzzea</a:t>
            </a:r>
            <a:r>
              <a:rPr lang="es-ES" sz="2400" dirty="0">
                <a:solidFill>
                  <a:schemeClr val="bg1"/>
                </a:solidFill>
                <a:latin typeface="Calibri Light" panose="020F0302020204030204" pitchFamily="34" charset="0"/>
                <a:cs typeface="Calibri Light" panose="020F0302020204030204" pitchFamily="34" charset="0"/>
              </a:rPr>
              <a:t> como del servidor con el </a:t>
            </a:r>
            <a:r>
              <a:rPr lang="es-ES" sz="2400" dirty="0" err="1">
                <a:solidFill>
                  <a:schemeClr val="bg1"/>
                </a:solidFill>
                <a:latin typeface="Calibri Light" panose="020F0302020204030204" pitchFamily="34" charset="0"/>
                <a:cs typeface="Calibri Light" panose="020F0302020204030204" pitchFamily="34" charset="0"/>
              </a:rPr>
              <a:t>debugger</a:t>
            </a:r>
            <a:r>
              <a:rPr lang="es-ES" sz="2400" dirty="0">
                <a:solidFill>
                  <a:schemeClr val="bg1"/>
                </a:solidFill>
                <a:latin typeface="Calibri Light" panose="020F0302020204030204" pitchFamily="34" charset="0"/>
                <a:cs typeface="Calibri Light" panose="020F0302020204030204" pitchFamily="34" charset="0"/>
              </a:rPr>
              <a:t>.</a:t>
            </a:r>
          </a:p>
        </p:txBody>
      </p:sp>
      <p:pic>
        <p:nvPicPr>
          <p:cNvPr id="7" name="Imagen 6"/>
          <p:cNvPicPr>
            <a:picLocks noChangeAspect="1"/>
          </p:cNvPicPr>
          <p:nvPr/>
        </p:nvPicPr>
        <p:blipFill>
          <a:blip r:embed="rId2"/>
          <a:stretch>
            <a:fillRect/>
          </a:stretch>
        </p:blipFill>
        <p:spPr>
          <a:xfrm>
            <a:off x="4633912" y="1977766"/>
            <a:ext cx="2924175" cy="952500"/>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3"/>
          <a:stretch>
            <a:fillRect/>
          </a:stretch>
        </p:blipFill>
        <p:spPr>
          <a:xfrm>
            <a:off x="3704834" y="4582633"/>
            <a:ext cx="4990339" cy="1085214"/>
          </a:xfrm>
          <a:prstGeom prst="rect">
            <a:avLst/>
          </a:prstGeom>
        </p:spPr>
      </p:pic>
    </p:spTree>
    <p:extLst>
      <p:ext uri="{BB962C8B-B14F-4D97-AF65-F5344CB8AC3E}">
        <p14:creationId xmlns:p14="http://schemas.microsoft.com/office/powerpoint/2010/main" val="2684143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Mientras que el EIP suele ser dos valores fijos para las instrucciones del servidor (y el cierre de conexión del socket del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cuando se está depurando el comando TRUN el EIP pasa de ser.</a:t>
            </a:r>
          </a:p>
        </p:txBody>
      </p:sp>
      <p:pic>
        <p:nvPicPr>
          <p:cNvPr id="4" name="Imagen 3"/>
          <p:cNvPicPr>
            <a:picLocks noChangeAspect="1"/>
          </p:cNvPicPr>
          <p:nvPr/>
        </p:nvPicPr>
        <p:blipFill>
          <a:blip r:embed="rId2"/>
          <a:stretch>
            <a:fillRect/>
          </a:stretch>
        </p:blipFill>
        <p:spPr>
          <a:xfrm>
            <a:off x="2351584" y="3117613"/>
            <a:ext cx="3576593" cy="1942460"/>
          </a:xfrm>
          <a:prstGeom prst="rect">
            <a:avLst/>
          </a:prstGeom>
        </p:spPr>
      </p:pic>
      <p:pic>
        <p:nvPicPr>
          <p:cNvPr id="5" name="Imagen 4"/>
          <p:cNvPicPr>
            <a:picLocks noChangeAspect="1"/>
          </p:cNvPicPr>
          <p:nvPr/>
        </p:nvPicPr>
        <p:blipFill>
          <a:blip r:embed="rId3"/>
          <a:stretch>
            <a:fillRect/>
          </a:stretch>
        </p:blipFill>
        <p:spPr>
          <a:xfrm>
            <a:off x="6338401" y="3371172"/>
            <a:ext cx="3028950" cy="1514475"/>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4189243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Mientras que el EIP suele ser dos valores fijos para las instrucciones del servidor (y el cierre de conexión del socket del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cuando se está depurando el comando TRUN el EIP pasa de ser.</a:t>
            </a:r>
          </a:p>
        </p:txBody>
      </p:sp>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4788285" y="2565609"/>
            <a:ext cx="2615427" cy="1580472"/>
          </a:xfrm>
          <a:prstGeom prst="rect">
            <a:avLst/>
          </a:prstGeom>
        </p:spPr>
      </p:pic>
      <p:pic>
        <p:nvPicPr>
          <p:cNvPr id="3" name="Imagen 2"/>
          <p:cNvPicPr>
            <a:picLocks noChangeAspect="1"/>
          </p:cNvPicPr>
          <p:nvPr/>
        </p:nvPicPr>
        <p:blipFill>
          <a:blip r:embed="rId3"/>
          <a:stretch>
            <a:fillRect/>
          </a:stretch>
        </p:blipFill>
        <p:spPr>
          <a:xfrm>
            <a:off x="3561456" y="4146081"/>
            <a:ext cx="5069086" cy="1447658"/>
          </a:xfrm>
          <a:prstGeom prst="rect">
            <a:avLst/>
          </a:prstGeom>
        </p:spPr>
      </p:pic>
    </p:spTree>
    <p:extLst>
      <p:ext uri="{BB962C8B-B14F-4D97-AF65-F5344CB8AC3E}">
        <p14:creationId xmlns:p14="http://schemas.microsoft.com/office/powerpoint/2010/main" val="16412474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41414141 es hexadecimal significa AAAA, lo que significa que nuestro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ha conseguido </a:t>
            </a:r>
            <a:r>
              <a:rPr lang="es-ES" sz="2400" dirty="0" err="1">
                <a:solidFill>
                  <a:schemeClr val="bg1"/>
                </a:solidFill>
                <a:latin typeface="Calibri Light" panose="020F0302020204030204" pitchFamily="34" charset="0"/>
                <a:cs typeface="Calibri Light" panose="020F0302020204030204" pitchFamily="34" charset="0"/>
              </a:rPr>
              <a:t>sobreescribir</a:t>
            </a:r>
            <a:r>
              <a:rPr lang="es-ES" sz="2400" dirty="0">
                <a:solidFill>
                  <a:schemeClr val="bg1"/>
                </a:solidFill>
                <a:latin typeface="Calibri Light" panose="020F0302020204030204" pitchFamily="34" charset="0"/>
                <a:cs typeface="Calibri Light" panose="020F0302020204030204" pitchFamily="34" charset="0"/>
              </a:rPr>
              <a:t> en el buffer de memoria, en el EIP!</a:t>
            </a:r>
          </a:p>
        </p:txBody>
      </p:sp>
      <p:pic>
        <p:nvPicPr>
          <p:cNvPr id="3" name="Imagen 2"/>
          <p:cNvPicPr>
            <a:picLocks noChangeAspect="1"/>
          </p:cNvPicPr>
          <p:nvPr/>
        </p:nvPicPr>
        <p:blipFill>
          <a:blip r:embed="rId2"/>
          <a:stretch>
            <a:fillRect/>
          </a:stretch>
        </p:blipFill>
        <p:spPr>
          <a:xfrm>
            <a:off x="4037615" y="2599905"/>
            <a:ext cx="4332794" cy="2944946"/>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smtClean="0">
                <a:ln w="12700">
                  <a:solidFill>
                    <a:schemeClr val="bg1"/>
                  </a:solidFill>
                </a:ln>
                <a:solidFill>
                  <a:schemeClr val="bg1"/>
                </a:solidFill>
              </a:rPr>
              <a:t>debugging</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0784371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Con </a:t>
            </a:r>
            <a:r>
              <a:rPr lang="es-ES" sz="2400" dirty="0" err="1">
                <a:solidFill>
                  <a:schemeClr val="bg1"/>
                </a:solidFill>
                <a:latin typeface="Calibri Light" panose="020F0302020204030204" pitchFamily="34" charset="0"/>
                <a:cs typeface="Calibri Light" panose="020F0302020204030204" pitchFamily="34" charset="0"/>
              </a:rPr>
              <a:t>inmunity</a:t>
            </a:r>
            <a:r>
              <a:rPr lang="es-ES" sz="2400" dirty="0">
                <a:solidFill>
                  <a:schemeClr val="bg1"/>
                </a:solidFill>
                <a:latin typeface="Calibri Light" panose="020F0302020204030204" pitchFamily="34" charset="0"/>
                <a:cs typeface="Calibri Light" panose="020F0302020204030204" pitchFamily="34" charset="0"/>
              </a:rPr>
              <a:t> </a:t>
            </a:r>
            <a:r>
              <a:rPr lang="es-ES" sz="2400" dirty="0" err="1">
                <a:solidFill>
                  <a:schemeClr val="bg1"/>
                </a:solidFill>
                <a:latin typeface="Calibri Light" panose="020F0302020204030204" pitchFamily="34" charset="0"/>
                <a:cs typeface="Calibri Light" panose="020F0302020204030204" pitchFamily="34" charset="0"/>
              </a:rPr>
              <a:t>debugger</a:t>
            </a:r>
            <a:r>
              <a:rPr lang="es-ES" sz="2400" dirty="0">
                <a:solidFill>
                  <a:schemeClr val="bg1"/>
                </a:solidFill>
                <a:latin typeface="Calibri Light" panose="020F0302020204030204" pitchFamily="34" charset="0"/>
                <a:cs typeface="Calibri Light" panose="020F0302020204030204" pitchFamily="34" charset="0"/>
              </a:rPr>
              <a:t> no se puede observar la cadena exacta que hizo “estallar” el servicio.</a:t>
            </a:r>
          </a:p>
          <a:p>
            <a:pPr marL="0" indent="0"/>
            <a:endParaRPr lang="es-ES" sz="1400" dirty="0"/>
          </a:p>
          <a:p>
            <a:pPr marL="0" indent="0"/>
            <a:endParaRPr lang="es-ES" sz="1400" dirty="0"/>
          </a:p>
        </p:txBody>
      </p:sp>
      <p:pic>
        <p:nvPicPr>
          <p:cNvPr id="4" name="Imagen 3"/>
          <p:cNvPicPr>
            <a:picLocks noChangeAspect="1"/>
          </p:cNvPicPr>
          <p:nvPr/>
        </p:nvPicPr>
        <p:blipFill>
          <a:blip r:embed="rId2"/>
          <a:stretch>
            <a:fillRect/>
          </a:stretch>
        </p:blipFill>
        <p:spPr>
          <a:xfrm>
            <a:off x="2481374" y="2682800"/>
            <a:ext cx="7445276" cy="664887"/>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a:ln w="12700">
                  <a:solidFill>
                    <a:schemeClr val="bg1"/>
                  </a:solidFill>
                </a:ln>
                <a:solidFill>
                  <a:schemeClr val="bg1"/>
                </a:solidFill>
              </a:rPr>
              <a:t>Fuzzing</a:t>
            </a:r>
            <a:r>
              <a:rPr lang="es-ES" dirty="0">
                <a:ln w="12700">
                  <a:solidFill>
                    <a:schemeClr val="bg1"/>
                  </a:solidFill>
                </a:ln>
                <a:solidFill>
                  <a:schemeClr val="bg1"/>
                </a:solidFill>
              </a:rPr>
              <a:t> y </a:t>
            </a:r>
            <a:r>
              <a:rPr lang="es-ES" dirty="0" err="1">
                <a:ln w="12700">
                  <a:solidFill>
                    <a:schemeClr val="bg1"/>
                  </a:solidFill>
                </a:ln>
                <a:solidFill>
                  <a:schemeClr val="bg1"/>
                </a:solidFill>
              </a:rPr>
              <a:t>debugging</a:t>
            </a:r>
            <a:endParaRPr lang="es-ES" dirty="0">
              <a:ln w="12700">
                <a:solidFill>
                  <a:schemeClr val="bg1"/>
                </a:solidFill>
              </a:ln>
              <a:solidFill>
                <a:schemeClr val="bg1"/>
              </a:solidFill>
            </a:endParaRPr>
          </a:p>
        </p:txBody>
      </p:sp>
      <p:pic>
        <p:nvPicPr>
          <p:cNvPr id="5" name="Imagen 4"/>
          <p:cNvPicPr>
            <a:picLocks noChangeAspect="1"/>
          </p:cNvPicPr>
          <p:nvPr/>
        </p:nvPicPr>
        <p:blipFill>
          <a:blip r:embed="rId3"/>
          <a:stretch>
            <a:fillRect/>
          </a:stretch>
        </p:blipFill>
        <p:spPr>
          <a:xfrm>
            <a:off x="2685440" y="3710803"/>
            <a:ext cx="7037144" cy="1319861"/>
          </a:xfrm>
          <a:prstGeom prst="rect">
            <a:avLst/>
          </a:prstGeom>
        </p:spPr>
      </p:pic>
    </p:spTree>
    <p:extLst>
      <p:ext uri="{BB962C8B-B14F-4D97-AF65-F5344CB8AC3E}">
        <p14:creationId xmlns:p14="http://schemas.microsoft.com/office/powerpoint/2010/main" val="21150480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Ahora el siguiente paso es encontrar donde ocurre el buffer </a:t>
            </a:r>
            <a:r>
              <a:rPr lang="es-ES" sz="2400" dirty="0" err="1">
                <a:solidFill>
                  <a:schemeClr val="bg1"/>
                </a:solidFill>
                <a:latin typeface="Calibri Light" panose="020F0302020204030204" pitchFamily="34" charset="0"/>
                <a:cs typeface="Calibri Light" panose="020F0302020204030204" pitchFamily="34" charset="0"/>
              </a:rPr>
              <a:t>overflow</a:t>
            </a:r>
            <a:r>
              <a:rPr lang="es-ES" sz="2400" dirty="0">
                <a:solidFill>
                  <a:schemeClr val="bg1"/>
                </a:solidFill>
                <a:latin typeface="Calibri Light" panose="020F0302020204030204" pitchFamily="34" charset="0"/>
                <a:cs typeface="Calibri Light" panose="020F0302020204030204" pitchFamily="34" charset="0"/>
              </a:rPr>
              <a:t> para poder obtener la dirección (offset) que pueda hacer funcional un </a:t>
            </a:r>
            <a:r>
              <a:rPr lang="es-ES" sz="2400" dirty="0" err="1">
                <a:solidFill>
                  <a:schemeClr val="bg1"/>
                </a:solidFill>
                <a:latin typeface="Calibri Light" panose="020F0302020204030204" pitchFamily="34" charset="0"/>
                <a:cs typeface="Calibri Light" panose="020F0302020204030204" pitchFamily="34" charset="0"/>
              </a:rPr>
              <a:t>exploit</a:t>
            </a:r>
            <a:r>
              <a:rPr lang="es-ES" sz="2400" dirty="0">
                <a:solidFill>
                  <a:schemeClr val="bg1"/>
                </a:solidFill>
                <a:latin typeface="Calibri Light" panose="020F0302020204030204" pitchFamily="34" charset="0"/>
                <a:cs typeface="Calibri Light" panose="020F0302020204030204" pitchFamily="34" charset="0"/>
              </a:rPr>
              <a:t> contra el parámetro TRUN. En este punto se utilizarán herramientas que se encuentran dentro del Framework de </a:t>
            </a:r>
            <a:r>
              <a:rPr lang="es-ES" sz="2400" dirty="0" err="1">
                <a:solidFill>
                  <a:schemeClr val="bg1"/>
                </a:solidFill>
                <a:latin typeface="Calibri Light" panose="020F0302020204030204" pitchFamily="34" charset="0"/>
                <a:cs typeface="Calibri Light" panose="020F0302020204030204" pitchFamily="34" charset="0"/>
              </a:rPr>
              <a:t>Metasploit</a:t>
            </a:r>
            <a:r>
              <a:rPr lang="es-ES" sz="2400" dirty="0">
                <a:solidFill>
                  <a:schemeClr val="bg1"/>
                </a:solidFill>
                <a:latin typeface="Calibri Light" panose="020F0302020204030204" pitchFamily="34" charset="0"/>
                <a:cs typeface="Calibri Light" panose="020F0302020204030204" pitchFamily="34" charset="0"/>
              </a:rPr>
              <a:t>, </a:t>
            </a:r>
            <a:r>
              <a:rPr lang="es-ES" sz="2400" dirty="0" err="1">
                <a:solidFill>
                  <a:schemeClr val="bg1"/>
                </a:solidFill>
                <a:latin typeface="Calibri Light" panose="020F0302020204030204" pitchFamily="34" charset="0"/>
                <a:cs typeface="Calibri Light" panose="020F0302020204030204" pitchFamily="34" charset="0"/>
              </a:rPr>
              <a:t>pattern_créate</a:t>
            </a:r>
            <a:r>
              <a:rPr lang="es-ES" sz="2400" dirty="0">
                <a:solidFill>
                  <a:schemeClr val="bg1"/>
                </a:solidFill>
                <a:latin typeface="Calibri Light" panose="020F0302020204030204" pitchFamily="34" charset="0"/>
                <a:cs typeface="Calibri Light" panose="020F0302020204030204" pitchFamily="34" charset="0"/>
              </a:rPr>
              <a:t>.</a:t>
            </a: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r>
              <a:rPr lang="es-ES" sz="2400" dirty="0">
                <a:solidFill>
                  <a:schemeClr val="bg1"/>
                </a:solidFill>
                <a:latin typeface="Calibri Light" panose="020F0302020204030204" pitchFamily="34" charset="0"/>
                <a:cs typeface="Calibri Light" panose="020F0302020204030204" pitchFamily="34" charset="0"/>
              </a:rPr>
              <a:t>Se indicará a esta herramienta la última cantidad de bytes que usó nuestro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a:t>
            </a:r>
          </a:p>
        </p:txBody>
      </p:sp>
      <p:pic>
        <p:nvPicPr>
          <p:cNvPr id="5" name="Imagen 4"/>
          <p:cNvPicPr>
            <a:picLocks noChangeAspect="1"/>
          </p:cNvPicPr>
          <p:nvPr/>
        </p:nvPicPr>
        <p:blipFill>
          <a:blip r:embed="rId2"/>
          <a:stretch>
            <a:fillRect/>
          </a:stretch>
        </p:blipFill>
        <p:spPr>
          <a:xfrm>
            <a:off x="2133141" y="3496528"/>
            <a:ext cx="8141742" cy="1750295"/>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Encontrando el offset para el </a:t>
            </a:r>
            <a:r>
              <a:rPr lang="es-ES" dirty="0" err="1" smtClean="0">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9029604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Simplemente se debe de copiar el código que acaba de generar el script. Se hará una copia del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original, donde se incorporará este código.</a:t>
            </a:r>
          </a:p>
        </p:txBody>
      </p:sp>
      <p:pic>
        <p:nvPicPr>
          <p:cNvPr id="4" name="Imagen 3"/>
          <p:cNvPicPr>
            <a:picLocks noChangeAspect="1"/>
          </p:cNvPicPr>
          <p:nvPr/>
        </p:nvPicPr>
        <p:blipFill>
          <a:blip r:embed="rId2"/>
          <a:stretch>
            <a:fillRect/>
          </a:stretch>
        </p:blipFill>
        <p:spPr>
          <a:xfrm>
            <a:off x="4800258" y="2617857"/>
            <a:ext cx="5608290" cy="2982309"/>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Encontrando el offset para el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3"/>
          <a:stretch>
            <a:fillRect/>
          </a:stretch>
        </p:blipFill>
        <p:spPr>
          <a:xfrm>
            <a:off x="1428384" y="3761924"/>
            <a:ext cx="3162830" cy="694174"/>
          </a:xfrm>
          <a:prstGeom prst="rect">
            <a:avLst/>
          </a:prstGeom>
        </p:spPr>
      </p:pic>
    </p:spTree>
    <p:extLst>
      <p:ext uri="{BB962C8B-B14F-4D97-AF65-F5344CB8AC3E}">
        <p14:creationId xmlns:p14="http://schemas.microsoft.com/office/powerpoint/2010/main" val="3398385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747715" y="1524795"/>
            <a:ext cx="4696569" cy="3815139"/>
          </a:xfrm>
          <a:prstGeom prst="rect">
            <a:avLst/>
          </a:prstGeom>
        </p:spPr>
      </p:pic>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868183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Ahora de nuevo debemos de observar la respuesta del proceso desde </a:t>
            </a:r>
            <a:r>
              <a:rPr lang="es-ES" sz="2400" dirty="0" err="1">
                <a:solidFill>
                  <a:schemeClr val="bg1"/>
                </a:solidFill>
                <a:latin typeface="Calibri Light" panose="020F0302020204030204" pitchFamily="34" charset="0"/>
                <a:cs typeface="Calibri Light" panose="020F0302020204030204" pitchFamily="34" charset="0"/>
              </a:rPr>
              <a:t>Inmunity</a:t>
            </a:r>
            <a:r>
              <a:rPr lang="es-ES" sz="2400" dirty="0">
                <a:solidFill>
                  <a:schemeClr val="bg1"/>
                </a:solidFill>
                <a:latin typeface="Calibri Light" panose="020F0302020204030204" pitchFamily="34" charset="0"/>
                <a:cs typeface="Calibri Light" panose="020F0302020204030204" pitchFamily="34" charset="0"/>
              </a:rPr>
              <a:t> </a:t>
            </a:r>
            <a:r>
              <a:rPr lang="es-ES" sz="2400" dirty="0" err="1">
                <a:solidFill>
                  <a:schemeClr val="bg1"/>
                </a:solidFill>
                <a:latin typeface="Calibri Light" panose="020F0302020204030204" pitchFamily="34" charset="0"/>
                <a:cs typeface="Calibri Light" panose="020F0302020204030204" pitchFamily="34" charset="0"/>
              </a:rPr>
              <a:t>Debugger</a:t>
            </a:r>
            <a:r>
              <a:rPr lang="es-ES" sz="2400" dirty="0">
                <a:solidFill>
                  <a:schemeClr val="bg1"/>
                </a:solidFill>
                <a:latin typeface="Calibri Light" panose="020F0302020204030204" pitchFamily="34" charset="0"/>
                <a:cs typeface="Calibri Light" panose="020F0302020204030204" pitchFamily="34" charset="0"/>
              </a:rPr>
              <a:t>, se abrirá </a:t>
            </a:r>
            <a:r>
              <a:rPr lang="es-ES" sz="2400" dirty="0" err="1">
                <a:solidFill>
                  <a:schemeClr val="bg1"/>
                </a:solidFill>
                <a:latin typeface="Calibri Light" panose="020F0302020204030204" pitchFamily="34" charset="0"/>
                <a:cs typeface="Calibri Light" panose="020F0302020204030204" pitchFamily="34" charset="0"/>
              </a:rPr>
              <a:t>vulnserver</a:t>
            </a:r>
            <a:r>
              <a:rPr lang="es-ES" sz="2400" dirty="0">
                <a:solidFill>
                  <a:schemeClr val="bg1"/>
                </a:solidFill>
                <a:latin typeface="Calibri Light" panose="020F0302020204030204" pitchFamily="34" charset="0"/>
                <a:cs typeface="Calibri Light" panose="020F0302020204030204" pitchFamily="34" charset="0"/>
              </a:rPr>
              <a:t> mediante </a:t>
            </a:r>
            <a:r>
              <a:rPr lang="es-ES" sz="2400" dirty="0" err="1">
                <a:solidFill>
                  <a:schemeClr val="bg1"/>
                </a:solidFill>
                <a:latin typeface="Calibri Light" panose="020F0302020204030204" pitchFamily="34" charset="0"/>
                <a:cs typeface="Calibri Light" panose="020F0302020204030204" pitchFamily="34" charset="0"/>
              </a:rPr>
              <a:t>Inmunity</a:t>
            </a:r>
            <a:r>
              <a:rPr lang="es-ES" sz="2400" dirty="0">
                <a:solidFill>
                  <a:schemeClr val="bg1"/>
                </a:solidFill>
                <a:latin typeface="Calibri Light" panose="020F0302020204030204" pitchFamily="34" charset="0"/>
                <a:cs typeface="Calibri Light" panose="020F0302020204030204" pitchFamily="34" charset="0"/>
              </a:rPr>
              <a:t> </a:t>
            </a:r>
            <a:r>
              <a:rPr lang="es-ES" sz="2400" dirty="0" err="1">
                <a:solidFill>
                  <a:schemeClr val="bg1"/>
                </a:solidFill>
                <a:latin typeface="Calibri Light" panose="020F0302020204030204" pitchFamily="34" charset="0"/>
                <a:cs typeface="Calibri Light" panose="020F0302020204030204" pitchFamily="34" charset="0"/>
              </a:rPr>
              <a:t>debugger</a:t>
            </a:r>
            <a:r>
              <a:rPr lang="es-ES" sz="2400" dirty="0">
                <a:solidFill>
                  <a:schemeClr val="bg1"/>
                </a:solidFill>
                <a:latin typeface="Calibri Light" panose="020F0302020204030204" pitchFamily="34" charset="0"/>
                <a:cs typeface="Calibri Light" panose="020F0302020204030204" pitchFamily="34" charset="0"/>
              </a:rPr>
              <a:t> y se ejecutara 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Esto devuelve en la EIP un offset que se debe de comprobar. Para ello se hará uso de otra herramienta de </a:t>
            </a:r>
            <a:r>
              <a:rPr lang="es-ES" sz="2400" dirty="0" err="1">
                <a:solidFill>
                  <a:schemeClr val="bg1"/>
                </a:solidFill>
                <a:latin typeface="Calibri Light" panose="020F0302020204030204" pitchFamily="34" charset="0"/>
                <a:cs typeface="Calibri Light" panose="020F0302020204030204" pitchFamily="34" charset="0"/>
              </a:rPr>
              <a:t>Metasploit</a:t>
            </a:r>
            <a:r>
              <a:rPr lang="es-ES" sz="2400" dirty="0">
                <a:solidFill>
                  <a:schemeClr val="bg1"/>
                </a:solidFill>
                <a:latin typeface="Calibri Light" panose="020F0302020204030204" pitchFamily="34" charset="0"/>
                <a:cs typeface="Calibri Light" panose="020F0302020204030204" pitchFamily="34" charset="0"/>
              </a:rPr>
              <a:t>, que es para localizar el offset del patrón que se vaya a mandar al servicio vulnerable. En este caso es el 2003.</a:t>
            </a:r>
          </a:p>
        </p:txBody>
      </p:sp>
      <p:pic>
        <p:nvPicPr>
          <p:cNvPr id="5" name="Imagen 4"/>
          <p:cNvPicPr>
            <a:picLocks noChangeAspect="1"/>
          </p:cNvPicPr>
          <p:nvPr/>
        </p:nvPicPr>
        <p:blipFill>
          <a:blip r:embed="rId2"/>
          <a:stretch>
            <a:fillRect/>
          </a:stretch>
        </p:blipFill>
        <p:spPr>
          <a:xfrm>
            <a:off x="4999096" y="3753640"/>
            <a:ext cx="2409825" cy="1371600"/>
          </a:xfrm>
          <a:prstGeom prst="rect">
            <a:avLst/>
          </a:prstGeom>
        </p:spPr>
      </p:pic>
      <p:pic>
        <p:nvPicPr>
          <p:cNvPr id="6" name="Imagen 5"/>
          <p:cNvPicPr>
            <a:picLocks noChangeAspect="1"/>
          </p:cNvPicPr>
          <p:nvPr/>
        </p:nvPicPr>
        <p:blipFill>
          <a:blip r:embed="rId3"/>
          <a:stretch>
            <a:fillRect/>
          </a:stretch>
        </p:blipFill>
        <p:spPr>
          <a:xfrm>
            <a:off x="2715114" y="5169202"/>
            <a:ext cx="6977787" cy="562599"/>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Encontrando el offset para el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5949139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Ahora se tiene que comprobar que se sobre escribe la EIP de forma correcta. Para ello se editará el fuzzer2 que se ha creado con los valores que se ha descubierto de que el offset correcto se trata del 2003.</a:t>
            </a:r>
          </a:p>
        </p:txBody>
      </p:sp>
      <p:pic>
        <p:nvPicPr>
          <p:cNvPr id="4" name="Imagen 3"/>
          <p:cNvPicPr>
            <a:picLocks noChangeAspect="1"/>
          </p:cNvPicPr>
          <p:nvPr/>
        </p:nvPicPr>
        <p:blipFill>
          <a:blip r:embed="rId2"/>
          <a:stretch>
            <a:fillRect/>
          </a:stretch>
        </p:blipFill>
        <p:spPr>
          <a:xfrm>
            <a:off x="5554768" y="2957639"/>
            <a:ext cx="4677519" cy="2510049"/>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Encontrando el offset para el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3"/>
          <a:stretch>
            <a:fillRect/>
          </a:stretch>
        </p:blipFill>
        <p:spPr>
          <a:xfrm>
            <a:off x="2175737" y="3879419"/>
            <a:ext cx="3132918" cy="666488"/>
          </a:xfrm>
          <a:prstGeom prst="rect">
            <a:avLst/>
          </a:prstGeom>
        </p:spPr>
      </p:pic>
    </p:spTree>
    <p:extLst>
      <p:ext uri="{BB962C8B-B14F-4D97-AF65-F5344CB8AC3E}">
        <p14:creationId xmlns:p14="http://schemas.microsoft.com/office/powerpoint/2010/main" val="4823415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Al ejecutar 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dichos caracteres “B” deberían de reflejarse en el EIP. Se puede observar como las 4 </a:t>
            </a:r>
            <a:r>
              <a:rPr lang="es-ES" sz="2400" dirty="0" err="1">
                <a:solidFill>
                  <a:schemeClr val="bg1"/>
                </a:solidFill>
                <a:latin typeface="Calibri Light" panose="020F0302020204030204" pitchFamily="34" charset="0"/>
                <a:cs typeface="Calibri Light" panose="020F0302020204030204" pitchFamily="34" charset="0"/>
              </a:rPr>
              <a:t>B’s</a:t>
            </a:r>
            <a:r>
              <a:rPr lang="es-ES" sz="2400" dirty="0">
                <a:solidFill>
                  <a:schemeClr val="bg1"/>
                </a:solidFill>
                <a:latin typeface="Calibri Light" panose="020F0302020204030204" pitchFamily="34" charset="0"/>
                <a:cs typeface="Calibri Light" panose="020F0302020204030204" pitchFamily="34" charset="0"/>
              </a:rPr>
              <a:t> se reflejan como 42424242, lo que significa que la dirección offset es la correcta.</a:t>
            </a:r>
          </a:p>
        </p:txBody>
      </p:sp>
      <p:pic>
        <p:nvPicPr>
          <p:cNvPr id="5" name="Imagen 4"/>
          <p:cNvPicPr>
            <a:picLocks noChangeAspect="1"/>
          </p:cNvPicPr>
          <p:nvPr/>
        </p:nvPicPr>
        <p:blipFill>
          <a:blip r:embed="rId2"/>
          <a:stretch>
            <a:fillRect/>
          </a:stretch>
        </p:blipFill>
        <p:spPr>
          <a:xfrm>
            <a:off x="4428145" y="3434730"/>
            <a:ext cx="3551733" cy="1728192"/>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Encontrando el offset para el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4783124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El primer paso para la creación del </a:t>
            </a:r>
            <a:r>
              <a:rPr lang="es-ES" sz="2000" dirty="0" err="1">
                <a:solidFill>
                  <a:schemeClr val="bg1"/>
                </a:solidFill>
                <a:latin typeface="Calibri Light" panose="020F0302020204030204" pitchFamily="34" charset="0"/>
                <a:cs typeface="Calibri Light" panose="020F0302020204030204" pitchFamily="34" charset="0"/>
              </a:rPr>
              <a:t>exploit</a:t>
            </a:r>
            <a:r>
              <a:rPr lang="es-ES" sz="2000" dirty="0">
                <a:solidFill>
                  <a:schemeClr val="bg1"/>
                </a:solidFill>
                <a:latin typeface="Calibri Light" panose="020F0302020204030204" pitchFamily="34" charset="0"/>
                <a:cs typeface="Calibri Light" panose="020F0302020204030204" pitchFamily="34" charset="0"/>
              </a:rPr>
              <a:t> es conocer cuáles son los “</a:t>
            </a:r>
            <a:r>
              <a:rPr lang="es-ES" sz="2000" dirty="0" err="1">
                <a:solidFill>
                  <a:schemeClr val="bg1"/>
                </a:solidFill>
                <a:latin typeface="Calibri Light" panose="020F0302020204030204" pitchFamily="34" charset="0"/>
                <a:cs typeface="Calibri Light" panose="020F0302020204030204" pitchFamily="34" charset="0"/>
              </a:rPr>
              <a:t>bad</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characters</a:t>
            </a:r>
            <a:r>
              <a:rPr lang="es-ES" sz="2000" dirty="0">
                <a:solidFill>
                  <a:schemeClr val="bg1"/>
                </a:solidFill>
                <a:latin typeface="Calibri Light" panose="020F0302020204030204" pitchFamily="34" charset="0"/>
                <a:cs typeface="Calibri Light" panose="020F0302020204030204" pitchFamily="34" charset="0"/>
              </a:rPr>
              <a:t>” que puedan hacer fallar el código. Estos pueden ser por ejemplo el famoso byte nulo \x00 . De no realizarse esta tarea el resto del código a pesar de ser funcional pudiera dar fallo en su ejecución. En recursos como </a:t>
            </a:r>
            <a:r>
              <a:rPr lang="es-ES" sz="2000" dirty="0">
                <a:solidFill>
                  <a:schemeClr val="bg1"/>
                </a:solidFill>
                <a:latin typeface="Calibri Light" panose="020F0302020204030204" pitchFamily="34" charset="0"/>
                <a:cs typeface="Calibri Light" panose="020F0302020204030204" pitchFamily="34" charset="0"/>
                <a:hlinkClick r:id="rId2"/>
              </a:rPr>
              <a:t>https://bulbsecurity.com/finding-bad-characters-with-immunity-debugger-and-mona-py/</a:t>
            </a:r>
            <a:r>
              <a:rPr lang="es-ES" sz="2000" dirty="0">
                <a:solidFill>
                  <a:schemeClr val="bg1"/>
                </a:solidFill>
                <a:latin typeface="Calibri Light" panose="020F0302020204030204" pitchFamily="34" charset="0"/>
                <a:cs typeface="Calibri Light" panose="020F0302020204030204" pitchFamily="34" charset="0"/>
              </a:rPr>
              <a:t> se puede encontrar ejemplos de “</a:t>
            </a:r>
            <a:r>
              <a:rPr lang="es-ES" sz="2000" dirty="0" err="1">
                <a:solidFill>
                  <a:schemeClr val="bg1"/>
                </a:solidFill>
                <a:latin typeface="Calibri Light" panose="020F0302020204030204" pitchFamily="34" charset="0"/>
                <a:cs typeface="Calibri Light" panose="020F0302020204030204" pitchFamily="34" charset="0"/>
              </a:rPr>
              <a:t>bad</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characters</a:t>
            </a:r>
            <a:r>
              <a:rPr lang="es-ES" sz="2000" dirty="0">
                <a:solidFill>
                  <a:schemeClr val="bg1"/>
                </a:solidFill>
                <a:latin typeface="Calibri Light" panose="020F0302020204030204" pitchFamily="34" charset="0"/>
                <a:cs typeface="Calibri Light" panose="020F0302020204030204" pitchFamily="34" charset="0"/>
              </a:rPr>
              <a:t>”.</a:t>
            </a:r>
          </a:p>
        </p:txBody>
      </p:sp>
      <p:pic>
        <p:nvPicPr>
          <p:cNvPr id="4" name="Imagen 3"/>
          <p:cNvPicPr>
            <a:picLocks noChangeAspect="1"/>
          </p:cNvPicPr>
          <p:nvPr/>
        </p:nvPicPr>
        <p:blipFill>
          <a:blip r:embed="rId3"/>
          <a:stretch>
            <a:fillRect/>
          </a:stretch>
        </p:blipFill>
        <p:spPr>
          <a:xfrm>
            <a:off x="2999656" y="3611802"/>
            <a:ext cx="6192688" cy="2025355"/>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Creación de </a:t>
            </a:r>
            <a:r>
              <a:rPr lang="es-ES" dirty="0" err="1" smtClean="0">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2499898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Se trabajará sobre 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creado previamente para realizar este </a:t>
            </a:r>
            <a:r>
              <a:rPr lang="es-ES" sz="2400" dirty="0" smtClean="0">
                <a:solidFill>
                  <a:schemeClr val="bg1"/>
                </a:solidFill>
                <a:latin typeface="Calibri Light" panose="020F0302020204030204" pitchFamily="34" charset="0"/>
                <a:cs typeface="Calibri Light" panose="020F0302020204030204" pitchFamily="34" charset="0"/>
              </a:rPr>
              <a:t>proceso.</a:t>
            </a:r>
            <a:endParaRPr lang="es-ES" sz="1400" dirty="0"/>
          </a:p>
        </p:txBody>
      </p:sp>
      <p:pic>
        <p:nvPicPr>
          <p:cNvPr id="5" name="Imagen 4"/>
          <p:cNvPicPr>
            <a:picLocks noChangeAspect="1"/>
          </p:cNvPicPr>
          <p:nvPr/>
        </p:nvPicPr>
        <p:blipFill>
          <a:blip r:embed="rId2"/>
          <a:stretch>
            <a:fillRect/>
          </a:stretch>
        </p:blipFill>
        <p:spPr>
          <a:xfrm>
            <a:off x="2246374" y="4071030"/>
            <a:ext cx="7915275" cy="819150"/>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3"/>
          <a:stretch>
            <a:fillRect/>
          </a:stretch>
        </p:blipFill>
        <p:spPr>
          <a:xfrm>
            <a:off x="3767599" y="2639792"/>
            <a:ext cx="4872823" cy="1078412"/>
          </a:xfrm>
          <a:prstGeom prst="rect">
            <a:avLst/>
          </a:prstGeom>
        </p:spPr>
      </p:pic>
    </p:spTree>
    <p:extLst>
      <p:ext uri="{BB962C8B-B14F-4D97-AF65-F5344CB8AC3E}">
        <p14:creationId xmlns:p14="http://schemas.microsoft.com/office/powerpoint/2010/main" val="3317574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Simplemente se deben de añadir los </a:t>
            </a:r>
            <a:r>
              <a:rPr lang="es-ES" sz="2400" dirty="0" err="1">
                <a:solidFill>
                  <a:schemeClr val="bg1"/>
                </a:solidFill>
                <a:latin typeface="Calibri Light" panose="020F0302020204030204" pitchFamily="34" charset="0"/>
                <a:cs typeface="Calibri Light" panose="020F0302020204030204" pitchFamily="34" charset="0"/>
              </a:rPr>
              <a:t>badchars</a:t>
            </a:r>
            <a:r>
              <a:rPr lang="es-ES" sz="2400" dirty="0">
                <a:solidFill>
                  <a:schemeClr val="bg1"/>
                </a:solidFill>
                <a:latin typeface="Calibri Light" panose="020F0302020204030204" pitchFamily="34" charset="0"/>
                <a:cs typeface="Calibri Light" panose="020F0302020204030204" pitchFamily="34" charset="0"/>
              </a:rPr>
              <a:t> al final del código previamente realizado.</a:t>
            </a:r>
          </a:p>
        </p:txBody>
      </p:sp>
      <p:pic>
        <p:nvPicPr>
          <p:cNvPr id="7" name="Imagen 6"/>
          <p:cNvPicPr>
            <a:picLocks noChangeAspect="1"/>
          </p:cNvPicPr>
          <p:nvPr/>
        </p:nvPicPr>
        <p:blipFill>
          <a:blip r:embed="rId2"/>
          <a:stretch>
            <a:fillRect/>
          </a:stretch>
        </p:blipFill>
        <p:spPr>
          <a:xfrm>
            <a:off x="2682308" y="2476039"/>
            <a:ext cx="6827384" cy="2747726"/>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0713638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Se debe de volver a lanzar el proceso de </a:t>
            </a:r>
            <a:r>
              <a:rPr lang="es-ES" sz="2400" dirty="0" err="1">
                <a:solidFill>
                  <a:schemeClr val="bg1"/>
                </a:solidFill>
                <a:latin typeface="Calibri Light" panose="020F0302020204030204" pitchFamily="34" charset="0"/>
                <a:cs typeface="Calibri Light" panose="020F0302020204030204" pitchFamily="34" charset="0"/>
              </a:rPr>
              <a:t>vulnserver</a:t>
            </a:r>
            <a:r>
              <a:rPr lang="es-ES" sz="2400" dirty="0">
                <a:solidFill>
                  <a:schemeClr val="bg1"/>
                </a:solidFill>
                <a:latin typeface="Calibri Light" panose="020F0302020204030204" pitchFamily="34" charset="0"/>
                <a:cs typeface="Calibri Light" panose="020F0302020204030204" pitchFamily="34" charset="0"/>
              </a:rPr>
              <a:t> e </a:t>
            </a:r>
            <a:r>
              <a:rPr lang="es-ES" sz="2400" dirty="0" err="1">
                <a:solidFill>
                  <a:schemeClr val="bg1"/>
                </a:solidFill>
                <a:latin typeface="Calibri Light" panose="020F0302020204030204" pitchFamily="34" charset="0"/>
                <a:cs typeface="Calibri Light" panose="020F0302020204030204" pitchFamily="34" charset="0"/>
              </a:rPr>
              <a:t>Inmunity</a:t>
            </a:r>
            <a:r>
              <a:rPr lang="es-ES" sz="2400" dirty="0">
                <a:solidFill>
                  <a:schemeClr val="bg1"/>
                </a:solidFill>
                <a:latin typeface="Calibri Light" panose="020F0302020204030204" pitchFamily="34" charset="0"/>
                <a:cs typeface="Calibri Light" panose="020F0302020204030204" pitchFamily="34" charset="0"/>
              </a:rPr>
              <a:t> </a:t>
            </a:r>
            <a:r>
              <a:rPr lang="es-ES" sz="2400" dirty="0" err="1">
                <a:solidFill>
                  <a:schemeClr val="bg1"/>
                </a:solidFill>
                <a:latin typeface="Calibri Light" panose="020F0302020204030204" pitchFamily="34" charset="0"/>
                <a:cs typeface="Calibri Light" panose="020F0302020204030204" pitchFamily="34" charset="0"/>
              </a:rPr>
              <a:t>debugger</a:t>
            </a:r>
            <a:r>
              <a:rPr lang="es-ES" sz="2400" dirty="0">
                <a:solidFill>
                  <a:schemeClr val="bg1"/>
                </a:solidFill>
                <a:latin typeface="Calibri Light" panose="020F0302020204030204" pitchFamily="34" charset="0"/>
                <a:cs typeface="Calibri Light" panose="020F0302020204030204" pitchFamily="34" charset="0"/>
              </a:rPr>
              <a:t> al lanzar 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El servicio habrá “</a:t>
            </a:r>
            <a:r>
              <a:rPr lang="es-ES" sz="2400" dirty="0" err="1">
                <a:solidFill>
                  <a:schemeClr val="bg1"/>
                </a:solidFill>
                <a:latin typeface="Calibri Light" panose="020F0302020204030204" pitchFamily="34" charset="0"/>
                <a:cs typeface="Calibri Light" panose="020F0302020204030204" pitchFamily="34" charset="0"/>
              </a:rPr>
              <a:t>crasheado</a:t>
            </a:r>
            <a:r>
              <a:rPr lang="es-ES" sz="2400" dirty="0">
                <a:solidFill>
                  <a:schemeClr val="bg1"/>
                </a:solidFill>
                <a:latin typeface="Calibri Light" panose="020F0302020204030204" pitchFamily="34" charset="0"/>
                <a:cs typeface="Calibri Light" panose="020F0302020204030204" pitchFamily="34" charset="0"/>
              </a:rPr>
              <a:t>” como lo hizo previamente, pero en el ESP se van a comprobar las cadenas.</a:t>
            </a:r>
          </a:p>
        </p:txBody>
      </p:sp>
      <p:pic>
        <p:nvPicPr>
          <p:cNvPr id="3" name="Imagen 2"/>
          <p:cNvPicPr>
            <a:picLocks noChangeAspect="1"/>
          </p:cNvPicPr>
          <p:nvPr/>
        </p:nvPicPr>
        <p:blipFill>
          <a:blip r:embed="rId2"/>
          <a:stretch>
            <a:fillRect/>
          </a:stretch>
        </p:blipFill>
        <p:spPr>
          <a:xfrm>
            <a:off x="6204012" y="2612038"/>
            <a:ext cx="3021095" cy="2890875"/>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286469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La lista es correlativa, en el caso de que algún carácter faltase del listado de 01 a FF significa que es un </a:t>
            </a:r>
            <a:r>
              <a:rPr lang="es-ES" sz="2000" dirty="0" err="1">
                <a:solidFill>
                  <a:schemeClr val="bg1"/>
                </a:solidFill>
                <a:latin typeface="Calibri Light" panose="020F0302020204030204" pitchFamily="34" charset="0"/>
                <a:cs typeface="Calibri Light" panose="020F0302020204030204" pitchFamily="34" charset="0"/>
              </a:rPr>
              <a:t>bad</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character</a:t>
            </a:r>
            <a:r>
              <a:rPr lang="es-ES" sz="2000" dirty="0">
                <a:solidFill>
                  <a:schemeClr val="bg1"/>
                </a:solidFill>
                <a:latin typeface="Calibri Light" panose="020F0302020204030204" pitchFamily="34" charset="0"/>
                <a:cs typeface="Calibri Light" panose="020F0302020204030204" pitchFamily="34" charset="0"/>
              </a:rPr>
              <a:t>. En este caso no ha habido ningún tipo de error, ya que se muestran todas las cadenas que se han mandado en el listado de </a:t>
            </a:r>
            <a:r>
              <a:rPr lang="es-ES" sz="2000" dirty="0" err="1">
                <a:solidFill>
                  <a:schemeClr val="bg1"/>
                </a:solidFill>
                <a:latin typeface="Calibri Light" panose="020F0302020204030204" pitchFamily="34" charset="0"/>
                <a:cs typeface="Calibri Light" panose="020F0302020204030204" pitchFamily="34" charset="0"/>
              </a:rPr>
              <a:t>badchars</a:t>
            </a:r>
            <a:r>
              <a:rPr lang="es-ES" sz="2000" dirty="0">
                <a:solidFill>
                  <a:schemeClr val="bg1"/>
                </a:solidFill>
                <a:latin typeface="Calibri Light" panose="020F0302020204030204" pitchFamily="34" charset="0"/>
                <a:cs typeface="Calibri Light" panose="020F0302020204030204" pitchFamily="34" charset="0"/>
              </a:rPr>
              <a:t> del script de Python que se hizo previamente.</a:t>
            </a:r>
          </a:p>
        </p:txBody>
      </p:sp>
      <p:pic>
        <p:nvPicPr>
          <p:cNvPr id="4" name="Imagen 3"/>
          <p:cNvPicPr>
            <a:picLocks noChangeAspect="1"/>
          </p:cNvPicPr>
          <p:nvPr/>
        </p:nvPicPr>
        <p:blipFill>
          <a:blip r:embed="rId2"/>
          <a:stretch>
            <a:fillRect/>
          </a:stretch>
        </p:blipFill>
        <p:spPr>
          <a:xfrm>
            <a:off x="3745433" y="2917041"/>
            <a:ext cx="4701133" cy="2730456"/>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8059838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El siguiente punto para el desarrollo del </a:t>
            </a:r>
            <a:r>
              <a:rPr lang="es-ES" sz="2000" dirty="0" err="1">
                <a:solidFill>
                  <a:schemeClr val="bg1"/>
                </a:solidFill>
                <a:latin typeface="Calibri Light" panose="020F0302020204030204" pitchFamily="34" charset="0"/>
                <a:cs typeface="Calibri Light" panose="020F0302020204030204" pitchFamily="34" charset="0"/>
              </a:rPr>
              <a:t>exploit</a:t>
            </a:r>
            <a:r>
              <a:rPr lang="es-ES" sz="2000" dirty="0">
                <a:solidFill>
                  <a:schemeClr val="bg1"/>
                </a:solidFill>
                <a:latin typeface="Calibri Light" panose="020F0302020204030204" pitchFamily="34" charset="0"/>
                <a:cs typeface="Calibri Light" panose="020F0302020204030204" pitchFamily="34" charset="0"/>
              </a:rPr>
              <a:t> consiste en utilizar las librerías que utiliza </a:t>
            </a:r>
            <a:r>
              <a:rPr lang="es-ES" sz="2000" dirty="0" err="1">
                <a:solidFill>
                  <a:schemeClr val="bg1"/>
                </a:solidFill>
                <a:latin typeface="Calibri Light" panose="020F0302020204030204" pitchFamily="34" charset="0"/>
                <a:cs typeface="Calibri Light" panose="020F0302020204030204" pitchFamily="34" charset="0"/>
              </a:rPr>
              <a:t>vulnserver</a:t>
            </a:r>
            <a:r>
              <a:rPr lang="es-ES" sz="2000" dirty="0">
                <a:solidFill>
                  <a:schemeClr val="bg1"/>
                </a:solidFill>
                <a:latin typeface="Calibri Light" panose="020F0302020204030204" pitchFamily="34" charset="0"/>
                <a:cs typeface="Calibri Light" panose="020F0302020204030204" pitchFamily="34" charset="0"/>
              </a:rPr>
              <a:t> para poder realizar este punto se trabajará con mona.py disponible en </a:t>
            </a:r>
            <a:r>
              <a:rPr lang="es-ES" sz="2000" dirty="0">
                <a:solidFill>
                  <a:schemeClr val="bg1"/>
                </a:solidFill>
                <a:latin typeface="Calibri Light" panose="020F0302020204030204" pitchFamily="34" charset="0"/>
                <a:cs typeface="Calibri Light" panose="020F0302020204030204" pitchFamily="34" charset="0"/>
                <a:hlinkClick r:id="rId2"/>
              </a:rPr>
              <a:t>https://github.com/corelan/mona</a:t>
            </a:r>
            <a:r>
              <a:rPr lang="es-ES" sz="2000" dirty="0">
                <a:solidFill>
                  <a:schemeClr val="bg1"/>
                </a:solidFill>
                <a:latin typeface="Calibri Light" panose="020F0302020204030204" pitchFamily="34" charset="0"/>
                <a:cs typeface="Calibri Light" panose="020F0302020204030204" pitchFamily="34" charset="0"/>
              </a:rPr>
              <a:t> ahora al trabajar con </a:t>
            </a:r>
            <a:r>
              <a:rPr lang="es-ES" sz="2000" dirty="0" err="1">
                <a:solidFill>
                  <a:schemeClr val="bg1"/>
                </a:solidFill>
                <a:latin typeface="Calibri Light" panose="020F0302020204030204" pitchFamily="34" charset="0"/>
                <a:cs typeface="Calibri Light" panose="020F0302020204030204" pitchFamily="34" charset="0"/>
              </a:rPr>
              <a:t>Inmunity</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Debugger</a:t>
            </a:r>
            <a:r>
              <a:rPr lang="es-ES" sz="2000" dirty="0">
                <a:solidFill>
                  <a:schemeClr val="bg1"/>
                </a:solidFill>
                <a:latin typeface="Calibri Light" panose="020F0302020204030204" pitchFamily="34" charset="0"/>
                <a:cs typeface="Calibri Light" panose="020F0302020204030204" pitchFamily="34" charset="0"/>
              </a:rPr>
              <a:t>, al ejecutar </a:t>
            </a:r>
            <a:r>
              <a:rPr lang="es-ES" sz="2000" dirty="0" err="1">
                <a:solidFill>
                  <a:schemeClr val="bg1"/>
                </a:solidFill>
                <a:latin typeface="Calibri Light" panose="020F0302020204030204" pitchFamily="34" charset="0"/>
                <a:cs typeface="Calibri Light" panose="020F0302020204030204" pitchFamily="34" charset="0"/>
              </a:rPr>
              <a:t>vulnserver</a:t>
            </a:r>
            <a:r>
              <a:rPr lang="es-ES" sz="2000" dirty="0">
                <a:solidFill>
                  <a:schemeClr val="bg1"/>
                </a:solidFill>
                <a:latin typeface="Calibri Light" panose="020F0302020204030204" pitchFamily="34" charset="0"/>
                <a:cs typeface="Calibri Light" panose="020F0302020204030204" pitchFamily="34" charset="0"/>
              </a:rPr>
              <a:t> se debe de escribir el comando !mona modules</a:t>
            </a:r>
          </a:p>
        </p:txBody>
      </p:sp>
      <p:pic>
        <p:nvPicPr>
          <p:cNvPr id="3" name="Imagen 2"/>
          <p:cNvPicPr>
            <a:picLocks noChangeAspect="1"/>
          </p:cNvPicPr>
          <p:nvPr/>
        </p:nvPicPr>
        <p:blipFill>
          <a:blip r:embed="rId3"/>
          <a:stretch>
            <a:fillRect/>
          </a:stretch>
        </p:blipFill>
        <p:spPr>
          <a:xfrm>
            <a:off x="3253353" y="3017540"/>
            <a:ext cx="5685294" cy="2665614"/>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8787278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De forma similar en x64dbg</a:t>
            </a:r>
          </a:p>
        </p:txBody>
      </p:sp>
      <p:pic>
        <p:nvPicPr>
          <p:cNvPr id="4" name="Imagen 3"/>
          <p:cNvPicPr>
            <a:picLocks noChangeAspect="1"/>
          </p:cNvPicPr>
          <p:nvPr/>
        </p:nvPicPr>
        <p:blipFill>
          <a:blip r:embed="rId2"/>
          <a:stretch>
            <a:fillRect/>
          </a:stretch>
        </p:blipFill>
        <p:spPr>
          <a:xfrm>
            <a:off x="3567112" y="2150101"/>
            <a:ext cx="5057775" cy="3067050"/>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029154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En el </a:t>
            </a:r>
            <a:r>
              <a:rPr lang="es-ES" sz="2400" dirty="0" err="1">
                <a:solidFill>
                  <a:schemeClr val="bg1"/>
                </a:solidFill>
                <a:latin typeface="Calibri Light" panose="020F0302020204030204" pitchFamily="34" charset="0"/>
                <a:cs typeface="Calibri Light" panose="020F0302020204030204" pitchFamily="34" charset="0"/>
              </a:rPr>
              <a:t>stack</a:t>
            </a:r>
            <a:r>
              <a:rPr lang="es-ES" sz="2400" dirty="0">
                <a:solidFill>
                  <a:schemeClr val="bg1"/>
                </a:solidFill>
                <a:latin typeface="Calibri Light" panose="020F0302020204030204" pitchFamily="34" charset="0"/>
                <a:cs typeface="Calibri Light" panose="020F0302020204030204" pitchFamily="34" charset="0"/>
              </a:rPr>
              <a:t> de la memoria existe una zona que es la denominada como buffer </a:t>
            </a:r>
            <a:r>
              <a:rPr lang="es-ES" sz="2400" dirty="0" err="1">
                <a:solidFill>
                  <a:schemeClr val="bg1"/>
                </a:solidFill>
                <a:latin typeface="Calibri Light" panose="020F0302020204030204" pitchFamily="34" charset="0"/>
                <a:cs typeface="Calibri Light" panose="020F0302020204030204" pitchFamily="34" charset="0"/>
              </a:rPr>
              <a:t>space</a:t>
            </a:r>
            <a:r>
              <a:rPr lang="es-ES" sz="2400" dirty="0">
                <a:solidFill>
                  <a:schemeClr val="bg1"/>
                </a:solidFill>
                <a:latin typeface="Calibri Light" panose="020F0302020204030204" pitchFamily="34" charset="0"/>
                <a:cs typeface="Calibri Light" panose="020F0302020204030204" pitchFamily="34" charset="0"/>
              </a:rPr>
              <a:t> (espacio del búfer). Justo a posteriori del espacio del búfer se localiza la zona EBP de la </a:t>
            </a:r>
            <a:r>
              <a:rPr lang="es-ES" sz="2400" dirty="0" err="1">
                <a:solidFill>
                  <a:schemeClr val="bg1"/>
                </a:solidFill>
                <a:latin typeface="Calibri Light" panose="020F0302020204030204" pitchFamily="34" charset="0"/>
                <a:cs typeface="Calibri Light" panose="020F0302020204030204" pitchFamily="34" charset="0"/>
              </a:rPr>
              <a:t>stack</a:t>
            </a:r>
            <a:r>
              <a:rPr lang="es-ES" sz="2400" dirty="0">
                <a:solidFill>
                  <a:schemeClr val="bg1"/>
                </a:solidFill>
                <a:latin typeface="Calibri Light" panose="020F0302020204030204" pitchFamily="34" charset="0"/>
                <a:cs typeface="Calibri Light" panose="020F0302020204030204" pitchFamily="34" charset="0"/>
              </a:rPr>
              <a:t>, y en el caso de que la información del búfer pudiera sobre escribir esa zona de la memoria se está dando el caso de una vulnerabilidad de buffer </a:t>
            </a:r>
            <a:r>
              <a:rPr lang="es-ES" sz="2400" dirty="0" err="1">
                <a:solidFill>
                  <a:schemeClr val="bg1"/>
                </a:solidFill>
                <a:latin typeface="Calibri Light" panose="020F0302020204030204" pitchFamily="34" charset="0"/>
                <a:cs typeface="Calibri Light" panose="020F0302020204030204" pitchFamily="34" charset="0"/>
              </a:rPr>
              <a:t>overflow</a:t>
            </a:r>
            <a:r>
              <a:rPr lang="es-ES" sz="2400" dirty="0">
                <a:solidFill>
                  <a:schemeClr val="bg1"/>
                </a:solidFill>
                <a:latin typeface="Calibri Light" panose="020F0302020204030204" pitchFamily="34" charset="0"/>
                <a:cs typeface="Calibri Light" panose="020F0302020204030204" pitchFamily="34" charset="0"/>
              </a:rPr>
              <a:t>. Esto es debido a técnicas de programación con un código que no ha limitado el espacio de dicho búfer (un fallo de programación más común de lo que se puede llegar a creer). Si se pudiera sobre escribir el EIP de la memoria entonces se podría apuntar a código malicioso como la siguiente instrucción, esa es la premisa de la vulnerabilidad de buffer </a:t>
            </a:r>
            <a:r>
              <a:rPr lang="es-ES" sz="2400" dirty="0" err="1">
                <a:solidFill>
                  <a:schemeClr val="bg1"/>
                </a:solidFill>
                <a:latin typeface="Calibri Light" panose="020F0302020204030204" pitchFamily="34" charset="0"/>
                <a:cs typeface="Calibri Light" panose="020F0302020204030204" pitchFamily="34" charset="0"/>
              </a:rPr>
              <a:t>overflow</a:t>
            </a:r>
            <a:r>
              <a:rPr lang="es-ES" sz="2400" dirty="0">
                <a:solidFill>
                  <a:schemeClr val="bg1"/>
                </a:solidFill>
                <a:latin typeface="Calibri Light" panose="020F0302020204030204" pitchFamily="34" charset="0"/>
                <a:cs typeface="Calibri Light" panose="020F0302020204030204" pitchFamily="34" charset="0"/>
              </a:rPr>
              <a:t>.</a:t>
            </a: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3938779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Aquí lo importante es buscar librerías que no ofrezcan protecciones, como se muestra en la captura de pantalla essfunc.dll no ofrece protecciones SEH, ASLR o </a:t>
            </a:r>
            <a:r>
              <a:rPr lang="es-ES" sz="2400" dirty="0" err="1">
                <a:solidFill>
                  <a:schemeClr val="bg1"/>
                </a:solidFill>
                <a:latin typeface="Calibri Light" panose="020F0302020204030204" pitchFamily="34" charset="0"/>
                <a:cs typeface="Calibri Light" panose="020F0302020204030204" pitchFamily="34" charset="0"/>
              </a:rPr>
              <a:t>NXCompat</a:t>
            </a:r>
            <a:r>
              <a:rPr lang="es-ES" sz="2400" dirty="0">
                <a:solidFill>
                  <a:schemeClr val="bg1"/>
                </a:solidFill>
                <a:latin typeface="Calibri Light" panose="020F0302020204030204" pitchFamily="34" charset="0"/>
                <a:cs typeface="Calibri Light" panose="020F0302020204030204" pitchFamily="34" charset="0"/>
              </a:rPr>
              <a:t>.</a:t>
            </a: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r>
              <a:rPr lang="es-ES" sz="2400" dirty="0">
                <a:solidFill>
                  <a:schemeClr val="bg1"/>
                </a:solidFill>
                <a:latin typeface="Calibri Light" panose="020F0302020204030204" pitchFamily="34" charset="0"/>
                <a:cs typeface="Calibri Light" panose="020F0302020204030204" pitchFamily="34" charset="0"/>
              </a:rPr>
              <a:t>Conociendo dichos fallos de seguridad se puede seguir con el siguiente punto. Con otra herramienta de </a:t>
            </a:r>
            <a:r>
              <a:rPr lang="es-ES" sz="2400" dirty="0" err="1">
                <a:solidFill>
                  <a:schemeClr val="bg1"/>
                </a:solidFill>
                <a:latin typeface="Calibri Light" panose="020F0302020204030204" pitchFamily="34" charset="0"/>
                <a:cs typeface="Calibri Light" panose="020F0302020204030204" pitchFamily="34" charset="0"/>
              </a:rPr>
              <a:t>metasploit</a:t>
            </a:r>
            <a:r>
              <a:rPr lang="es-ES" sz="2400" dirty="0">
                <a:solidFill>
                  <a:schemeClr val="bg1"/>
                </a:solidFill>
                <a:latin typeface="Calibri Light" panose="020F0302020204030204" pitchFamily="34" charset="0"/>
                <a:cs typeface="Calibri Light" panose="020F0302020204030204" pitchFamily="34" charset="0"/>
              </a:rPr>
              <a:t> se pasarán instrucciones de lenguaje ensamblador para el siguiente punto con mona.</a:t>
            </a:r>
          </a:p>
        </p:txBody>
      </p:sp>
      <p:pic>
        <p:nvPicPr>
          <p:cNvPr id="4" name="Imagen 3"/>
          <p:cNvPicPr>
            <a:picLocks noChangeAspect="1"/>
          </p:cNvPicPr>
          <p:nvPr/>
        </p:nvPicPr>
        <p:blipFill>
          <a:blip r:embed="rId2"/>
          <a:stretch>
            <a:fillRect/>
          </a:stretch>
        </p:blipFill>
        <p:spPr>
          <a:xfrm>
            <a:off x="1836798" y="2583208"/>
            <a:ext cx="8734425" cy="685800"/>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3"/>
          <a:stretch>
            <a:fillRect/>
          </a:stretch>
        </p:blipFill>
        <p:spPr>
          <a:xfrm>
            <a:off x="2746801" y="3310994"/>
            <a:ext cx="6914418" cy="1089712"/>
          </a:xfrm>
          <a:prstGeom prst="rect">
            <a:avLst/>
          </a:prstGeom>
        </p:spPr>
      </p:pic>
    </p:spTree>
    <p:extLst>
      <p:ext uri="{BB962C8B-B14F-4D97-AF65-F5344CB8AC3E}">
        <p14:creationId xmlns:p14="http://schemas.microsoft.com/office/powerpoint/2010/main" val="41404903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De forma similar en x64dbg</a:t>
            </a: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r>
              <a:rPr lang="es-ES" sz="2400" dirty="0">
                <a:solidFill>
                  <a:schemeClr val="bg1"/>
                </a:solidFill>
                <a:latin typeface="Calibri Light" panose="020F0302020204030204" pitchFamily="34" charset="0"/>
                <a:cs typeface="Calibri Light" panose="020F0302020204030204" pitchFamily="34" charset="0"/>
              </a:rPr>
              <a:t>Apareciendo la información de dicha DLL en la pestaña log.</a:t>
            </a:r>
          </a:p>
        </p:txBody>
      </p:sp>
      <p:pic>
        <p:nvPicPr>
          <p:cNvPr id="6" name="Imagen 5"/>
          <p:cNvPicPr>
            <a:picLocks noChangeAspect="1"/>
          </p:cNvPicPr>
          <p:nvPr/>
        </p:nvPicPr>
        <p:blipFill>
          <a:blip r:embed="rId2"/>
          <a:stretch>
            <a:fillRect/>
          </a:stretch>
        </p:blipFill>
        <p:spPr>
          <a:xfrm>
            <a:off x="3794199" y="3500973"/>
            <a:ext cx="4626462" cy="1952823"/>
          </a:xfrm>
          <a:prstGeom prst="rect">
            <a:avLst/>
          </a:prstGeom>
        </p:spPr>
      </p:pic>
      <p:pic>
        <p:nvPicPr>
          <p:cNvPr id="7" name="Imagen 6"/>
          <p:cNvPicPr>
            <a:picLocks noChangeAspect="1"/>
          </p:cNvPicPr>
          <p:nvPr/>
        </p:nvPicPr>
        <p:blipFill>
          <a:blip r:embed="rId3"/>
          <a:stretch>
            <a:fillRect/>
          </a:stretch>
        </p:blipFill>
        <p:spPr>
          <a:xfrm>
            <a:off x="4354830" y="2089508"/>
            <a:ext cx="3505200" cy="485775"/>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848135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Se debe de realizar un doble clic en la sección del DLL que tenga permisos de Ejecución (E).</a:t>
            </a:r>
          </a:p>
        </p:txBody>
      </p:sp>
      <p:pic>
        <p:nvPicPr>
          <p:cNvPr id="3" name="Imagen 2"/>
          <p:cNvPicPr>
            <a:picLocks noChangeAspect="1"/>
          </p:cNvPicPr>
          <p:nvPr/>
        </p:nvPicPr>
        <p:blipFill>
          <a:blip r:embed="rId2"/>
          <a:stretch>
            <a:fillRect/>
          </a:stretch>
        </p:blipFill>
        <p:spPr>
          <a:xfrm>
            <a:off x="2243572" y="2747978"/>
            <a:ext cx="7920880" cy="840340"/>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3312023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FFE4 será pasado en la siguiente instrucción con Mona contra la librería essfunc.dll que se localizó que no brinda de protecciones. Para ello se usa el comando !mona </a:t>
            </a:r>
            <a:r>
              <a:rPr lang="es-ES" sz="2400" dirty="0" err="1">
                <a:solidFill>
                  <a:schemeClr val="bg1"/>
                </a:solidFill>
                <a:latin typeface="Calibri Light" panose="020F0302020204030204" pitchFamily="34" charset="0"/>
                <a:cs typeface="Calibri Light" panose="020F0302020204030204" pitchFamily="34" charset="0"/>
              </a:rPr>
              <a:t>find</a:t>
            </a:r>
            <a:r>
              <a:rPr lang="es-ES" sz="2400" dirty="0">
                <a:solidFill>
                  <a:schemeClr val="bg1"/>
                </a:solidFill>
                <a:latin typeface="Calibri Light" panose="020F0302020204030204" pitchFamily="34" charset="0"/>
                <a:cs typeface="Calibri Light" panose="020F0302020204030204" pitchFamily="34" charset="0"/>
              </a:rPr>
              <a:t> -s “\</a:t>
            </a:r>
            <a:r>
              <a:rPr lang="es-ES" sz="2400" dirty="0" err="1">
                <a:solidFill>
                  <a:schemeClr val="bg1"/>
                </a:solidFill>
                <a:latin typeface="Calibri Light" panose="020F0302020204030204" pitchFamily="34" charset="0"/>
                <a:cs typeface="Calibri Light" panose="020F0302020204030204" pitchFamily="34" charset="0"/>
              </a:rPr>
              <a:t>xff</a:t>
            </a:r>
            <a:r>
              <a:rPr lang="es-ES" sz="2400" dirty="0">
                <a:solidFill>
                  <a:schemeClr val="bg1"/>
                </a:solidFill>
                <a:latin typeface="Calibri Light" panose="020F0302020204030204" pitchFamily="34" charset="0"/>
                <a:cs typeface="Calibri Light" panose="020F0302020204030204" pitchFamily="34" charset="0"/>
              </a:rPr>
              <a:t>\xe4” -m essfunc.dll</a:t>
            </a:r>
          </a:p>
        </p:txBody>
      </p:sp>
      <p:pic>
        <p:nvPicPr>
          <p:cNvPr id="3" name="Imagen 2"/>
          <p:cNvPicPr>
            <a:picLocks noChangeAspect="1"/>
          </p:cNvPicPr>
          <p:nvPr/>
        </p:nvPicPr>
        <p:blipFill>
          <a:blip r:embed="rId2"/>
          <a:stretch>
            <a:fillRect/>
          </a:stretch>
        </p:blipFill>
        <p:spPr>
          <a:xfrm>
            <a:off x="2154671" y="3060695"/>
            <a:ext cx="8098681" cy="2248291"/>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7477686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De forma similar en x64dbg tras haber hecho el doble clic en la librería marcada con (e) se accede a la pestaña CPU y se pulsa la combinación de teclas </a:t>
            </a:r>
            <a:r>
              <a:rPr lang="es-ES" sz="2400" dirty="0" err="1">
                <a:solidFill>
                  <a:schemeClr val="bg1"/>
                </a:solidFill>
                <a:latin typeface="Calibri Light" panose="020F0302020204030204" pitchFamily="34" charset="0"/>
                <a:cs typeface="Calibri Light" panose="020F0302020204030204" pitchFamily="34" charset="0"/>
              </a:rPr>
              <a:t>control+f</a:t>
            </a:r>
            <a:r>
              <a:rPr lang="es-ES" sz="2400" dirty="0">
                <a:solidFill>
                  <a:schemeClr val="bg1"/>
                </a:solidFill>
                <a:latin typeface="Calibri Light" panose="020F0302020204030204" pitchFamily="34" charset="0"/>
                <a:cs typeface="Calibri Light" panose="020F0302020204030204" pitchFamily="34" charset="0"/>
              </a:rPr>
              <a:t> donde se puede introducir JMP ESP para buscar. Saliendo las instrucciones JMP ESP asociadas a dicha librería vulnerable.</a:t>
            </a:r>
          </a:p>
        </p:txBody>
      </p:sp>
      <p:pic>
        <p:nvPicPr>
          <p:cNvPr id="5" name="Imagen 4"/>
          <p:cNvPicPr>
            <a:picLocks noChangeAspect="1"/>
          </p:cNvPicPr>
          <p:nvPr/>
        </p:nvPicPr>
        <p:blipFill>
          <a:blip r:embed="rId2"/>
          <a:stretch>
            <a:fillRect/>
          </a:stretch>
        </p:blipFill>
        <p:spPr>
          <a:xfrm>
            <a:off x="3668956" y="3151105"/>
            <a:ext cx="4854087" cy="2488823"/>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4143005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Se probará el primer puntero (pointer) que indica el listado (0x625011af). Para poder confirmar dicho punto se modificará 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realizado previamente para que apunte a esa dirección.</a:t>
            </a:r>
          </a:p>
        </p:txBody>
      </p:sp>
      <p:pic>
        <p:nvPicPr>
          <p:cNvPr id="5" name="Imagen 4"/>
          <p:cNvPicPr>
            <a:picLocks noChangeAspect="1"/>
          </p:cNvPicPr>
          <p:nvPr/>
        </p:nvPicPr>
        <p:blipFill>
          <a:blip r:embed="rId2"/>
          <a:stretch>
            <a:fillRect/>
          </a:stretch>
        </p:blipFill>
        <p:spPr>
          <a:xfrm>
            <a:off x="5497765" y="2915372"/>
            <a:ext cx="4396264" cy="2571513"/>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3"/>
          <a:stretch>
            <a:fillRect/>
          </a:stretch>
        </p:blipFill>
        <p:spPr>
          <a:xfrm>
            <a:off x="2202263" y="3918907"/>
            <a:ext cx="3187002" cy="679836"/>
          </a:xfrm>
          <a:prstGeom prst="rect">
            <a:avLst/>
          </a:prstGeom>
        </p:spPr>
      </p:pic>
    </p:spTree>
    <p:extLst>
      <p:ext uri="{BB962C8B-B14F-4D97-AF65-F5344CB8AC3E}">
        <p14:creationId xmlns:p14="http://schemas.microsoft.com/office/powerpoint/2010/main" val="1924191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Ahora en </a:t>
            </a:r>
            <a:r>
              <a:rPr lang="es-ES" sz="2400" dirty="0" err="1">
                <a:solidFill>
                  <a:schemeClr val="bg1"/>
                </a:solidFill>
                <a:latin typeface="Calibri Light" panose="020F0302020204030204" pitchFamily="34" charset="0"/>
                <a:cs typeface="Calibri Light" panose="020F0302020204030204" pitchFamily="34" charset="0"/>
              </a:rPr>
              <a:t>Inmunity</a:t>
            </a:r>
            <a:r>
              <a:rPr lang="es-ES" sz="2400" dirty="0">
                <a:solidFill>
                  <a:schemeClr val="bg1"/>
                </a:solidFill>
                <a:latin typeface="Calibri Light" panose="020F0302020204030204" pitchFamily="34" charset="0"/>
                <a:cs typeface="Calibri Light" panose="020F0302020204030204" pitchFamily="34" charset="0"/>
              </a:rPr>
              <a:t> </a:t>
            </a:r>
            <a:r>
              <a:rPr lang="es-ES" sz="2400" dirty="0" err="1">
                <a:solidFill>
                  <a:schemeClr val="bg1"/>
                </a:solidFill>
                <a:latin typeface="Calibri Light" panose="020F0302020204030204" pitchFamily="34" charset="0"/>
                <a:cs typeface="Calibri Light" panose="020F0302020204030204" pitchFamily="34" charset="0"/>
              </a:rPr>
              <a:t>Debugger</a:t>
            </a:r>
            <a:r>
              <a:rPr lang="es-ES" sz="2400" dirty="0">
                <a:solidFill>
                  <a:schemeClr val="bg1"/>
                </a:solidFill>
                <a:latin typeface="Calibri Light" panose="020F0302020204030204" pitchFamily="34" charset="0"/>
                <a:cs typeface="Calibri Light" panose="020F0302020204030204" pitchFamily="34" charset="0"/>
              </a:rPr>
              <a:t> para que no realice dicho salto se pondrá esa instrucción en “pausa” para que no se interprete.</a:t>
            </a:r>
          </a:p>
        </p:txBody>
      </p:sp>
      <p:pic>
        <p:nvPicPr>
          <p:cNvPr id="3" name="Imagen 2"/>
          <p:cNvPicPr>
            <a:picLocks noChangeAspect="1"/>
          </p:cNvPicPr>
          <p:nvPr/>
        </p:nvPicPr>
        <p:blipFill>
          <a:blip r:embed="rId2"/>
          <a:stretch>
            <a:fillRect/>
          </a:stretch>
        </p:blipFill>
        <p:spPr>
          <a:xfrm>
            <a:off x="3971924" y="2980761"/>
            <a:ext cx="4248150" cy="790575"/>
          </a:xfrm>
          <a:prstGeom prst="rect">
            <a:avLst/>
          </a:prstGeom>
        </p:spPr>
      </p:pic>
      <p:pic>
        <p:nvPicPr>
          <p:cNvPr id="6" name="Imagen 5"/>
          <p:cNvPicPr>
            <a:picLocks noChangeAspect="1"/>
          </p:cNvPicPr>
          <p:nvPr/>
        </p:nvPicPr>
        <p:blipFill>
          <a:blip r:embed="rId3"/>
          <a:stretch>
            <a:fillRect/>
          </a:stretch>
        </p:blipFill>
        <p:spPr>
          <a:xfrm>
            <a:off x="4557712" y="4565322"/>
            <a:ext cx="3076575" cy="990600"/>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7579579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5133975" y="2481364"/>
            <a:ext cx="1924050" cy="638175"/>
          </a:xfrm>
          <a:prstGeom prst="rect">
            <a:avLst/>
          </a:prstGeom>
        </p:spPr>
      </p:pic>
      <p:sp>
        <p:nvSpPr>
          <p:cNvPr id="11"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Con seleccionarla y pulsar F2 es suficiente para ponerla en “break” para que no se interprete, ahora se puede poner en ejecución el proceso de </a:t>
            </a:r>
            <a:r>
              <a:rPr lang="es-ES" sz="2400" dirty="0" err="1">
                <a:solidFill>
                  <a:schemeClr val="bg1"/>
                </a:solidFill>
                <a:latin typeface="Calibri Light" panose="020F0302020204030204" pitchFamily="34" charset="0"/>
                <a:cs typeface="Calibri Light" panose="020F0302020204030204" pitchFamily="34" charset="0"/>
              </a:rPr>
              <a:t>vulnserver</a:t>
            </a:r>
            <a:r>
              <a:rPr lang="es-ES" sz="2400" dirty="0">
                <a:solidFill>
                  <a:schemeClr val="bg1"/>
                </a:solidFill>
                <a:latin typeface="Calibri Light" panose="020F0302020204030204" pitchFamily="34" charset="0"/>
                <a:cs typeface="Calibri Light" panose="020F0302020204030204" pitchFamily="34" charset="0"/>
              </a:rPr>
              <a:t> y lanzar 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smtClean="0">
                <a:solidFill>
                  <a:schemeClr val="bg1"/>
                </a:solidFill>
                <a:latin typeface="Calibri Light" panose="020F0302020204030204" pitchFamily="34" charset="0"/>
                <a:cs typeface="Calibri Light" panose="020F0302020204030204" pitchFamily="34" charset="0"/>
              </a:rPr>
              <a:t>.</a:t>
            </a:r>
            <a:endParaRPr lang="es-ES" sz="1400" dirty="0"/>
          </a:p>
          <a:p>
            <a:pPr marL="0" indent="0"/>
            <a:endParaRPr lang="es-ES" sz="1400" dirty="0"/>
          </a:p>
          <a:p>
            <a:pPr marL="0" indent="0"/>
            <a:endParaRPr lang="es-ES" sz="1400" dirty="0"/>
          </a:p>
          <a:p>
            <a:pPr marL="0" indent="0">
              <a:buNone/>
            </a:pPr>
            <a:r>
              <a:rPr lang="es-ES" sz="2400" dirty="0">
                <a:solidFill>
                  <a:schemeClr val="bg1"/>
                </a:solidFill>
                <a:latin typeface="Calibri Light" panose="020F0302020204030204" pitchFamily="34" charset="0"/>
                <a:cs typeface="Calibri Light" panose="020F0302020204030204" pitchFamily="34" charset="0"/>
              </a:rPr>
              <a:t>Dando de resultado la dirección de llamada de essfunc.dll del puntero 625011af donde se lanzará nuestro código malicioso (una </a:t>
            </a:r>
            <a:r>
              <a:rPr lang="es-ES" sz="2400" dirty="0" err="1">
                <a:solidFill>
                  <a:schemeClr val="bg1"/>
                </a:solidFill>
                <a:latin typeface="Calibri Light" panose="020F0302020204030204" pitchFamily="34" charset="0"/>
                <a:cs typeface="Calibri Light" panose="020F0302020204030204" pitchFamily="34" charset="0"/>
              </a:rPr>
              <a:t>shell</a:t>
            </a:r>
            <a:r>
              <a:rPr lang="es-ES" sz="2400" dirty="0">
                <a:solidFill>
                  <a:schemeClr val="bg1"/>
                </a:solidFill>
                <a:latin typeface="Calibri Light" panose="020F0302020204030204" pitchFamily="34" charset="0"/>
                <a:cs typeface="Calibri Light" panose="020F0302020204030204" pitchFamily="34" charset="0"/>
              </a:rPr>
              <a:t> remota).</a:t>
            </a:r>
          </a:p>
        </p:txBody>
      </p:sp>
      <p:pic>
        <p:nvPicPr>
          <p:cNvPr id="13" name="Imagen 12"/>
          <p:cNvPicPr>
            <a:picLocks noChangeAspect="1"/>
          </p:cNvPicPr>
          <p:nvPr/>
        </p:nvPicPr>
        <p:blipFill>
          <a:blip r:embed="rId3"/>
          <a:stretch>
            <a:fillRect/>
          </a:stretch>
        </p:blipFill>
        <p:spPr>
          <a:xfrm>
            <a:off x="4937608" y="3905217"/>
            <a:ext cx="2858654" cy="1774614"/>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604660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De forma similar con x64dbg, con pulsar con el botón derecho sobre a dirección en la que se encuentra una instrucción JMP ESP en essfunc.dll se puede indicar un </a:t>
            </a:r>
            <a:r>
              <a:rPr lang="es-ES" sz="2400" dirty="0" err="1">
                <a:solidFill>
                  <a:schemeClr val="bg1"/>
                </a:solidFill>
                <a:latin typeface="Calibri Light" panose="020F0302020204030204" pitchFamily="34" charset="0"/>
                <a:cs typeface="Calibri Light" panose="020F0302020204030204" pitchFamily="34" charset="0"/>
              </a:rPr>
              <a:t>breakpoint</a:t>
            </a:r>
            <a:r>
              <a:rPr lang="es-ES" sz="2400" dirty="0">
                <a:solidFill>
                  <a:schemeClr val="bg1"/>
                </a:solidFill>
                <a:latin typeface="Calibri Light" panose="020F0302020204030204" pitchFamily="34" charset="0"/>
                <a:cs typeface="Calibri Light" panose="020F0302020204030204" pitchFamily="34" charset="0"/>
              </a:rPr>
              <a:t> para poner la aplicación “en pausa” cuando se llegue a dicha dirección de instrucción.</a:t>
            </a:r>
          </a:p>
        </p:txBody>
      </p:sp>
      <p:pic>
        <p:nvPicPr>
          <p:cNvPr id="3" name="Imagen 2"/>
          <p:cNvPicPr>
            <a:picLocks noChangeAspect="1"/>
          </p:cNvPicPr>
          <p:nvPr/>
        </p:nvPicPr>
        <p:blipFill>
          <a:blip r:embed="rId2"/>
          <a:stretch>
            <a:fillRect/>
          </a:stretch>
        </p:blipFill>
        <p:spPr>
          <a:xfrm>
            <a:off x="3480716" y="3227721"/>
            <a:ext cx="5230567" cy="2211511"/>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0846234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En este proceso finalmente se creará el código para poder obtener acceso remoto con todos los procesos realizados previamente. Primero se debe de crear el código malicioso, por ejemplo con un </a:t>
            </a:r>
            <a:r>
              <a:rPr lang="es-ES" sz="2400" dirty="0" err="1">
                <a:solidFill>
                  <a:schemeClr val="bg1"/>
                </a:solidFill>
                <a:latin typeface="Calibri Light" panose="020F0302020204030204" pitchFamily="34" charset="0"/>
                <a:cs typeface="Calibri Light" panose="020F0302020204030204" pitchFamily="34" charset="0"/>
              </a:rPr>
              <a:t>payload</a:t>
            </a:r>
            <a:r>
              <a:rPr lang="es-ES" sz="2400" dirty="0">
                <a:solidFill>
                  <a:schemeClr val="bg1"/>
                </a:solidFill>
                <a:latin typeface="Calibri Light" panose="020F0302020204030204" pitchFamily="34" charset="0"/>
                <a:cs typeface="Calibri Light" panose="020F0302020204030204" pitchFamily="34" charset="0"/>
              </a:rPr>
              <a:t> de </a:t>
            </a:r>
            <a:r>
              <a:rPr lang="es-ES" sz="2400" dirty="0" err="1">
                <a:solidFill>
                  <a:schemeClr val="bg1"/>
                </a:solidFill>
                <a:latin typeface="Calibri Light" panose="020F0302020204030204" pitchFamily="34" charset="0"/>
                <a:cs typeface="Calibri Light" panose="020F0302020204030204" pitchFamily="34" charset="0"/>
              </a:rPr>
              <a:t>shell</a:t>
            </a:r>
            <a:r>
              <a:rPr lang="es-ES" sz="2400" dirty="0">
                <a:solidFill>
                  <a:schemeClr val="bg1"/>
                </a:solidFill>
                <a:latin typeface="Calibri Light" panose="020F0302020204030204" pitchFamily="34" charset="0"/>
                <a:cs typeface="Calibri Light" panose="020F0302020204030204" pitchFamily="34" charset="0"/>
              </a:rPr>
              <a:t> remota con </a:t>
            </a:r>
            <a:r>
              <a:rPr lang="es-ES" sz="2400" dirty="0" err="1">
                <a:solidFill>
                  <a:schemeClr val="bg1"/>
                </a:solidFill>
                <a:latin typeface="Calibri Light" panose="020F0302020204030204" pitchFamily="34" charset="0"/>
                <a:cs typeface="Calibri Light" panose="020F0302020204030204" pitchFamily="34" charset="0"/>
              </a:rPr>
              <a:t>msfvenom</a:t>
            </a:r>
            <a:r>
              <a:rPr lang="es-ES" sz="2400" dirty="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pic>
        <p:nvPicPr>
          <p:cNvPr id="5" name="Imagen 4"/>
          <p:cNvPicPr>
            <a:picLocks noChangeAspect="1"/>
          </p:cNvPicPr>
          <p:nvPr/>
        </p:nvPicPr>
        <p:blipFill>
          <a:blip r:embed="rId2"/>
          <a:stretch>
            <a:fillRect/>
          </a:stretch>
        </p:blipFill>
        <p:spPr>
          <a:xfrm>
            <a:off x="3449369" y="2828758"/>
            <a:ext cx="5509285" cy="2889834"/>
          </a:xfrm>
          <a:prstGeom prst="rect">
            <a:avLst/>
          </a:prstGeom>
        </p:spPr>
      </p:pic>
    </p:spTree>
    <p:extLst>
      <p:ext uri="{BB962C8B-B14F-4D97-AF65-F5344CB8AC3E}">
        <p14:creationId xmlns:p14="http://schemas.microsoft.com/office/powerpoint/2010/main" val="4141994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905250" y="1500088"/>
            <a:ext cx="4381500" cy="3743325"/>
          </a:xfrm>
          <a:prstGeom prst="rect">
            <a:avLst/>
          </a:prstGeom>
        </p:spPr>
      </p:pic>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1791407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Se utilizará el </a:t>
            </a:r>
            <a:r>
              <a:rPr lang="es-ES" sz="2400" dirty="0" err="1">
                <a:solidFill>
                  <a:schemeClr val="bg1"/>
                </a:solidFill>
                <a:latin typeface="Calibri Light" panose="020F0302020204030204" pitchFamily="34" charset="0"/>
                <a:cs typeface="Calibri Light" panose="020F0302020204030204" pitchFamily="34" charset="0"/>
              </a:rPr>
              <a:t>fuzzer</a:t>
            </a:r>
            <a:r>
              <a:rPr lang="es-ES" sz="2400" dirty="0">
                <a:solidFill>
                  <a:schemeClr val="bg1"/>
                </a:solidFill>
                <a:latin typeface="Calibri Light" panose="020F0302020204030204" pitchFamily="34" charset="0"/>
                <a:cs typeface="Calibri Light" panose="020F0302020204030204" pitchFamily="34" charset="0"/>
              </a:rPr>
              <a:t> creado previamente para este proceso de creación del </a:t>
            </a:r>
            <a:r>
              <a:rPr lang="es-ES" sz="2400" dirty="0" err="1">
                <a:solidFill>
                  <a:schemeClr val="bg1"/>
                </a:solidFill>
                <a:latin typeface="Calibri Light" panose="020F0302020204030204" pitchFamily="34" charset="0"/>
                <a:cs typeface="Calibri Light" panose="020F0302020204030204" pitchFamily="34" charset="0"/>
              </a:rPr>
              <a:t>exploit</a:t>
            </a:r>
            <a:r>
              <a:rPr lang="es-ES" sz="2400" dirty="0">
                <a:solidFill>
                  <a:schemeClr val="bg1"/>
                </a:solidFill>
                <a:latin typeface="Calibri Light" panose="020F0302020204030204" pitchFamily="34" charset="0"/>
                <a:cs typeface="Calibri Light" panose="020F0302020204030204" pitchFamily="34" charset="0"/>
              </a:rPr>
              <a:t>.</a:t>
            </a:r>
          </a:p>
        </p:txBody>
      </p:sp>
      <p:pic>
        <p:nvPicPr>
          <p:cNvPr id="5" name="Imagen 4"/>
          <p:cNvPicPr>
            <a:picLocks noChangeAspect="1"/>
          </p:cNvPicPr>
          <p:nvPr/>
        </p:nvPicPr>
        <p:blipFill>
          <a:blip r:embed="rId2"/>
          <a:stretch>
            <a:fillRect/>
          </a:stretch>
        </p:blipFill>
        <p:spPr>
          <a:xfrm>
            <a:off x="5920890" y="1825241"/>
            <a:ext cx="3947010" cy="3113073"/>
          </a:xfrm>
          <a:prstGeom prst="rect">
            <a:avLst/>
          </a:prstGeom>
        </p:spPr>
      </p:pic>
      <p:sp>
        <p:nvSpPr>
          <p:cNvPr id="8"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3"/>
          <a:stretch>
            <a:fillRect/>
          </a:stretch>
        </p:blipFill>
        <p:spPr>
          <a:xfrm>
            <a:off x="1423402" y="3024759"/>
            <a:ext cx="4234113" cy="912323"/>
          </a:xfrm>
          <a:prstGeom prst="rect">
            <a:avLst/>
          </a:prstGeom>
        </p:spPr>
      </p:pic>
    </p:spTree>
    <p:extLst>
      <p:ext uri="{BB962C8B-B14F-4D97-AF65-F5344CB8AC3E}">
        <p14:creationId xmlns:p14="http://schemas.microsoft.com/office/powerpoint/2010/main" val="2276912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p:cNvSpPr>
            <a:spLocks noGrp="1"/>
          </p:cNvSpPr>
          <p:nvPr>
            <p:ph sz="half" idx="1"/>
          </p:nvPr>
        </p:nvSpPr>
        <p:spPr>
          <a:xfrm>
            <a:off x="2351584" y="1412776"/>
            <a:ext cx="7704856" cy="3712464"/>
          </a:xfrm>
        </p:spPr>
        <p:txBody>
          <a:bodyPr>
            <a:normAutofit/>
          </a:bodyPr>
          <a:lstStyle/>
          <a:p>
            <a:pPr marL="0" indent="0">
              <a:buNone/>
            </a:pPr>
            <a:r>
              <a:rPr lang="es-ES" sz="2400" dirty="0">
                <a:solidFill>
                  <a:schemeClr val="bg1"/>
                </a:solidFill>
                <a:latin typeface="Calibri Light" panose="020F0302020204030204" pitchFamily="34" charset="0"/>
                <a:cs typeface="Calibri Light" panose="020F0302020204030204" pitchFamily="34" charset="0"/>
              </a:rPr>
              <a:t>Este código </a:t>
            </a:r>
            <a:r>
              <a:rPr lang="es-ES" sz="2400" dirty="0" err="1">
                <a:solidFill>
                  <a:schemeClr val="bg1"/>
                </a:solidFill>
                <a:latin typeface="Calibri Light" panose="020F0302020204030204" pitchFamily="34" charset="0"/>
                <a:cs typeface="Calibri Light" panose="020F0302020204030204" pitchFamily="34" charset="0"/>
              </a:rPr>
              <a:t>sobreescribirá</a:t>
            </a:r>
            <a:r>
              <a:rPr lang="es-ES" sz="2400" dirty="0">
                <a:solidFill>
                  <a:schemeClr val="bg1"/>
                </a:solidFill>
                <a:latin typeface="Calibri Light" panose="020F0302020204030204" pitchFamily="34" charset="0"/>
                <a:cs typeface="Calibri Light" panose="020F0302020204030204" pitchFamily="34" charset="0"/>
              </a:rPr>
              <a:t> el EIP, lo que permite hacer una llamada a la librería essfunc.dll y nos ejecute el código malicioso que se ha inyectado en el puntero 625011af.</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2"/>
          <a:stretch>
            <a:fillRect/>
          </a:stretch>
        </p:blipFill>
        <p:spPr>
          <a:xfrm>
            <a:off x="2395953" y="3606749"/>
            <a:ext cx="7616116" cy="1722584"/>
          </a:xfrm>
          <a:prstGeom prst="rect">
            <a:avLst/>
          </a:prstGeom>
        </p:spPr>
      </p:pic>
      <p:pic>
        <p:nvPicPr>
          <p:cNvPr id="8" name="Imagen 7"/>
          <p:cNvPicPr>
            <a:picLocks noChangeAspect="1"/>
          </p:cNvPicPr>
          <p:nvPr/>
        </p:nvPicPr>
        <p:blipFill>
          <a:blip r:embed="rId3"/>
          <a:stretch>
            <a:fillRect/>
          </a:stretch>
        </p:blipFill>
        <p:spPr>
          <a:xfrm>
            <a:off x="4751448" y="2809408"/>
            <a:ext cx="2905125" cy="447675"/>
          </a:xfrm>
          <a:prstGeom prst="rect">
            <a:avLst/>
          </a:prstGeom>
        </p:spPr>
      </p:pic>
    </p:spTree>
    <p:extLst>
      <p:ext uri="{BB962C8B-B14F-4D97-AF65-F5344CB8AC3E}">
        <p14:creationId xmlns:p14="http://schemas.microsoft.com/office/powerpoint/2010/main" val="32338528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Además del buffer </a:t>
            </a:r>
            <a:r>
              <a:rPr lang="es-ES" sz="2000" dirty="0" err="1" smtClean="0">
                <a:solidFill>
                  <a:schemeClr val="bg1"/>
                </a:solidFill>
                <a:latin typeface="Calibri Light" panose="020F0302020204030204" pitchFamily="34" charset="0"/>
                <a:cs typeface="Calibri Light" panose="020F0302020204030204" pitchFamily="34" charset="0"/>
              </a:rPr>
              <a:t>overflow</a:t>
            </a:r>
            <a:r>
              <a:rPr lang="es-ES" sz="2000" dirty="0" smtClean="0">
                <a:solidFill>
                  <a:schemeClr val="bg1"/>
                </a:solidFill>
                <a:latin typeface="Calibri Light" panose="020F0302020204030204" pitchFamily="34" charset="0"/>
                <a:cs typeface="Calibri Light" panose="020F0302020204030204" pitchFamily="34" charset="0"/>
              </a:rPr>
              <a:t> “ROP directo”, </a:t>
            </a:r>
            <a:r>
              <a:rPr lang="es-ES" sz="2000" dirty="0">
                <a:solidFill>
                  <a:schemeClr val="bg1"/>
                </a:solidFill>
                <a:latin typeface="Calibri Light" panose="020F0302020204030204" pitchFamily="34" charset="0"/>
                <a:cs typeface="Calibri Light" panose="020F0302020204030204" pitchFamily="34" charset="0"/>
              </a:rPr>
              <a:t>existen muchos más tipos de vulnerabilidades que se pueden probar con </a:t>
            </a:r>
            <a:r>
              <a:rPr lang="es-ES" sz="2000" dirty="0" err="1">
                <a:solidFill>
                  <a:schemeClr val="bg1"/>
                </a:solidFill>
                <a:latin typeface="Calibri Light" panose="020F0302020204030204" pitchFamily="34" charset="0"/>
                <a:cs typeface="Calibri Light" panose="020F0302020204030204" pitchFamily="34" charset="0"/>
              </a:rPr>
              <a:t>vulnserver</a:t>
            </a:r>
            <a:r>
              <a:rPr lang="es-ES" sz="2000" dirty="0">
                <a:solidFill>
                  <a:schemeClr val="bg1"/>
                </a:solidFill>
                <a:latin typeface="Calibri Light" panose="020F0302020204030204" pitchFamily="34" charset="0"/>
                <a:cs typeface="Calibri Light" panose="020F0302020204030204" pitchFamily="34" charset="0"/>
              </a:rPr>
              <a:t>, y con guías sobre las que ir realizando su desarrollo para el aprendizaje de más tipos de vulnerabilidades existentes en aplicaciones y servicios remotos. </a:t>
            </a:r>
            <a:r>
              <a:rPr lang="es-ES" sz="2000" dirty="0">
                <a:solidFill>
                  <a:schemeClr val="bg1"/>
                </a:solidFill>
                <a:latin typeface="Calibri Light" panose="020F0302020204030204" pitchFamily="34" charset="0"/>
                <a:cs typeface="Calibri Light" panose="020F0302020204030204" pitchFamily="34" charset="0"/>
                <a:hlinkClick r:id="rId2"/>
              </a:rPr>
              <a:t>https://github.com/stephenbradshaw/vulnserver#exploiting-vulnserver</a:t>
            </a:r>
            <a:endParaRPr lang="es-ES" sz="2000" dirty="0">
              <a:solidFill>
                <a:schemeClr val="bg1"/>
              </a:solidFill>
              <a:latin typeface="Calibri Light" panose="020F0302020204030204" pitchFamily="34" charset="0"/>
              <a:cs typeface="Calibri Light" panose="020F0302020204030204" pitchFamily="34" charset="0"/>
            </a:endParaRPr>
          </a:p>
        </p:txBody>
      </p:sp>
      <p:pic>
        <p:nvPicPr>
          <p:cNvPr id="4" name="Imagen 3"/>
          <p:cNvPicPr>
            <a:picLocks noChangeAspect="1"/>
          </p:cNvPicPr>
          <p:nvPr/>
        </p:nvPicPr>
        <p:blipFill>
          <a:blip r:embed="rId3"/>
          <a:stretch>
            <a:fillRect/>
          </a:stretch>
        </p:blipFill>
        <p:spPr>
          <a:xfrm>
            <a:off x="3551861" y="2998621"/>
            <a:ext cx="5304302" cy="2574630"/>
          </a:xfrm>
          <a:prstGeom prst="rect">
            <a:avLst/>
          </a:prstGeom>
        </p:spPr>
      </p:pic>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Creación de </a:t>
            </a:r>
            <a:r>
              <a:rPr lang="es-ES" dirty="0" err="1">
                <a:ln w="12700">
                  <a:solidFill>
                    <a:schemeClr val="bg1"/>
                  </a:solidFill>
                </a:ln>
                <a:solidFill>
                  <a:schemeClr val="bg1"/>
                </a:solidFill>
              </a:rPr>
              <a:t>exploit</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1378534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DB114BC-4DE4-49F4-BD5D-77BB52A85609}"/>
              </a:ext>
            </a:extLst>
          </p:cNvPr>
          <p:cNvSpPr>
            <a:spLocks noChangeArrowheads="1"/>
          </p:cNvSpPr>
          <p:nvPr/>
        </p:nvSpPr>
        <p:spPr bwMode="auto">
          <a:xfrm>
            <a:off x="593772" y="3986032"/>
            <a:ext cx="4839619" cy="2303462"/>
          </a:xfrm>
          <a:prstGeom prst="rect">
            <a:avLst/>
          </a:prstGeom>
          <a:noFill/>
          <a:ln w="9525">
            <a:noFill/>
            <a:miter lim="800000"/>
            <a:headEnd/>
            <a:tailEnd/>
          </a:ln>
        </p:spPr>
        <p:txBody>
          <a:bodyPr anchor="b"/>
          <a:lstStyle/>
          <a:p>
            <a:r>
              <a:rPr lang="es-ES" dirty="0">
                <a:solidFill>
                  <a:schemeClr val="tx1">
                    <a:lumMod val="85000"/>
                    <a:lumOff val="15000"/>
                  </a:schemeClr>
                </a:solidFill>
              </a:rPr>
              <a:t>Certificado de Seguridad </a:t>
            </a:r>
            <a:r>
              <a:rPr lang="es-ES" dirty="0" smtClean="0">
                <a:solidFill>
                  <a:schemeClr val="tx1">
                    <a:lumMod val="85000"/>
                    <a:lumOff val="15000"/>
                  </a:schemeClr>
                </a:solidFill>
              </a:rPr>
              <a:t>Creación </a:t>
            </a:r>
            <a:r>
              <a:rPr lang="es-ES" dirty="0" err="1" smtClean="0">
                <a:solidFill>
                  <a:schemeClr val="tx1">
                    <a:lumMod val="85000"/>
                    <a:lumOff val="15000"/>
                  </a:schemeClr>
                </a:solidFill>
              </a:rPr>
              <a:t>Exploits</a:t>
            </a:r>
            <a:r>
              <a:rPr lang="es-ES_tradnl" dirty="0">
                <a:solidFill>
                  <a:srgbClr val="AAAAAA"/>
                </a:solidFill>
              </a:rPr>
              <a:t/>
            </a:r>
            <a:br>
              <a:rPr lang="es-ES_tradnl" dirty="0">
                <a:solidFill>
                  <a:srgbClr val="AAAAAA"/>
                </a:solidFill>
              </a:rPr>
            </a:br>
            <a:r>
              <a:rPr lang="es-ES_tradnl" sz="1100" dirty="0">
                <a:solidFill>
                  <a:srgbClr val="666666"/>
                </a:solidFill>
              </a:rPr>
              <a:t>Módulo </a:t>
            </a:r>
            <a:r>
              <a:rPr lang="es-ES_tradnl" sz="1100" dirty="0" smtClean="0">
                <a:solidFill>
                  <a:srgbClr val="666666"/>
                </a:solidFill>
              </a:rPr>
              <a:t>2 </a:t>
            </a:r>
            <a:r>
              <a:rPr lang="es-ES_tradnl" sz="1100" dirty="0">
                <a:solidFill>
                  <a:srgbClr val="666666"/>
                </a:solidFill>
              </a:rPr>
              <a:t>– </a:t>
            </a:r>
            <a:r>
              <a:rPr lang="nl-NL" sz="1100" dirty="0" smtClean="0">
                <a:solidFill>
                  <a:srgbClr val="666666"/>
                </a:solidFill>
              </a:rPr>
              <a:t>Fuzzing </a:t>
            </a:r>
            <a:r>
              <a:rPr lang="nl-NL" sz="1100" dirty="0">
                <a:solidFill>
                  <a:srgbClr val="666666"/>
                </a:solidFill>
              </a:rPr>
              <a:t>y debugging en entornos de Microsoft Windows (ROP </a:t>
            </a:r>
            <a:r>
              <a:rPr lang="nl-NL" sz="1100" dirty="0" smtClean="0">
                <a:solidFill>
                  <a:srgbClr val="666666"/>
                </a:solidFill>
              </a:rPr>
              <a:t>directo)</a:t>
            </a:r>
            <a:r>
              <a:rPr lang="es-ES_tradnl" sz="1100" dirty="0">
                <a:solidFill>
                  <a:schemeClr val="bg2"/>
                </a:solidFill>
              </a:rPr>
              <a:t/>
            </a:r>
            <a:br>
              <a:rPr lang="es-ES_tradnl" sz="1100" dirty="0">
                <a:solidFill>
                  <a:schemeClr val="bg2"/>
                </a:solidFill>
              </a:rPr>
            </a:br>
            <a:r>
              <a:rPr lang="es-ES_tradnl" sz="1400" dirty="0">
                <a:solidFill>
                  <a:srgbClr val="666666"/>
                </a:solidFill>
              </a:rPr>
              <a:t>Madrid, España</a:t>
            </a:r>
            <a:br>
              <a:rPr lang="es-ES_tradnl" sz="1400" dirty="0">
                <a:solidFill>
                  <a:srgbClr val="666666"/>
                </a:solidFill>
              </a:rPr>
            </a:br>
            <a:r>
              <a:rPr lang="es-ES_tradnl" sz="1400" dirty="0">
                <a:solidFill>
                  <a:schemeClr val="accent2"/>
                </a:solidFill>
              </a:rPr>
              <a:t>www.hackbysecurity.com</a:t>
            </a:r>
          </a:p>
        </p:txBody>
      </p:sp>
    </p:spTree>
    <p:extLst>
      <p:ext uri="{BB962C8B-B14F-4D97-AF65-F5344CB8AC3E}">
        <p14:creationId xmlns:p14="http://schemas.microsoft.com/office/powerpoint/2010/main" val="7418165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A la hora de realizar el proceso de depuración se deben de tener en cuenta las siguientes definiciones de algunos términos que se usarán.</a:t>
            </a:r>
          </a:p>
          <a:p>
            <a:pPr>
              <a:buClr>
                <a:schemeClr val="tx1"/>
              </a:buClr>
            </a:pPr>
            <a:r>
              <a:rPr lang="es-ES" sz="2000" b="1" dirty="0">
                <a:solidFill>
                  <a:schemeClr val="bg1"/>
                </a:solidFill>
                <a:latin typeface="Calibri Light" panose="020F0302020204030204" pitchFamily="34" charset="0"/>
                <a:cs typeface="Calibri Light" panose="020F0302020204030204" pitchFamily="34" charset="0"/>
              </a:rPr>
              <a:t>EIP</a:t>
            </a:r>
            <a:r>
              <a:rPr lang="es-ES" sz="2000" dirty="0">
                <a:solidFill>
                  <a:schemeClr val="bg1"/>
                </a:solidFill>
                <a:latin typeface="Calibri Light" panose="020F0302020204030204" pitchFamily="34" charset="0"/>
                <a:cs typeface="Calibri Light" panose="020F0302020204030204" pitchFamily="34" charset="0"/>
              </a:rPr>
              <a:t>: Indica la dirección de la siguiente instrucción a ser procesada</a:t>
            </a:r>
          </a:p>
          <a:p>
            <a:pPr>
              <a:buClr>
                <a:schemeClr val="tx1"/>
              </a:buClr>
            </a:pPr>
            <a:r>
              <a:rPr lang="es-ES" sz="2000" b="1" dirty="0">
                <a:solidFill>
                  <a:schemeClr val="bg1"/>
                </a:solidFill>
                <a:latin typeface="Calibri Light" panose="020F0302020204030204" pitchFamily="34" charset="0"/>
                <a:cs typeface="Calibri Light" panose="020F0302020204030204" pitchFamily="34" charset="0"/>
              </a:rPr>
              <a:t>ESP</a:t>
            </a:r>
            <a:r>
              <a:rPr lang="es-ES" sz="2000" dirty="0">
                <a:solidFill>
                  <a:schemeClr val="bg1"/>
                </a:solidFill>
                <a:latin typeface="Calibri Light" panose="020F0302020204030204" pitchFamily="34" charset="0"/>
                <a:cs typeface="Calibri Light" panose="020F0302020204030204" pitchFamily="34" charset="0"/>
              </a:rPr>
              <a:t>: Lo más alto del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de la memoria</a:t>
            </a:r>
            <a:r>
              <a:rPr lang="es-ES" sz="2000" dirty="0" smtClean="0">
                <a:solidFill>
                  <a:schemeClr val="bg1"/>
                </a:solidFill>
                <a:latin typeface="Calibri Light" panose="020F0302020204030204" pitchFamily="34" charset="0"/>
                <a:cs typeface="Calibri Light" panose="020F0302020204030204" pitchFamily="34" charset="0"/>
              </a:rPr>
              <a:t>. Donde comienzan las instrucciones que se están ejecutando.</a:t>
            </a:r>
            <a:endParaRPr lang="es-ES" sz="2000" dirty="0">
              <a:solidFill>
                <a:schemeClr val="bg1"/>
              </a:solidFill>
              <a:latin typeface="Calibri Light" panose="020F0302020204030204" pitchFamily="34" charset="0"/>
              <a:cs typeface="Calibri Light" panose="020F0302020204030204" pitchFamily="34" charset="0"/>
            </a:endParaRPr>
          </a:p>
          <a:p>
            <a:pPr>
              <a:buClr>
                <a:schemeClr val="tx1"/>
              </a:buClr>
            </a:pPr>
            <a:r>
              <a:rPr lang="es-ES" sz="2000" b="1" dirty="0">
                <a:solidFill>
                  <a:schemeClr val="bg1"/>
                </a:solidFill>
                <a:latin typeface="Calibri Light" panose="020F0302020204030204" pitchFamily="34" charset="0"/>
                <a:cs typeface="Calibri Light" panose="020F0302020204030204" pitchFamily="34" charset="0"/>
              </a:rPr>
              <a:t>EBP</a:t>
            </a:r>
            <a:r>
              <a:rPr lang="es-ES" sz="2000" dirty="0">
                <a:solidFill>
                  <a:schemeClr val="bg1"/>
                </a:solidFill>
                <a:latin typeface="Calibri Light" panose="020F0302020204030204" pitchFamily="34" charset="0"/>
                <a:cs typeface="Calibri Light" panose="020F0302020204030204" pitchFamily="34" charset="0"/>
              </a:rPr>
              <a:t>: La base del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de la memoria</a:t>
            </a:r>
            <a:r>
              <a:rPr lang="es-ES" sz="2000" dirty="0" smtClean="0">
                <a:solidFill>
                  <a:schemeClr val="bg1"/>
                </a:solidFill>
                <a:latin typeface="Calibri Light" panose="020F0302020204030204" pitchFamily="34" charset="0"/>
                <a:cs typeface="Calibri Light" panose="020F0302020204030204" pitchFamily="34" charset="0"/>
              </a:rPr>
              <a:t>. El “tope” donde deben finalizar el espacio para las instrucciones en ejecución.</a:t>
            </a:r>
            <a:endParaRPr lang="es-ES" sz="2000" dirty="0">
              <a:solidFill>
                <a:schemeClr val="bg1"/>
              </a:solidFill>
              <a:latin typeface="Calibri Light" panose="020F0302020204030204" pitchFamily="34" charset="0"/>
              <a:cs typeface="Calibri Light" panose="020F0302020204030204" pitchFamily="34" charset="0"/>
            </a:endParaRPr>
          </a:p>
          <a:p>
            <a:pPr>
              <a:buClr>
                <a:schemeClr val="tx1"/>
              </a:buClr>
            </a:pPr>
            <a:r>
              <a:rPr lang="es-ES" sz="2000" b="1" dirty="0">
                <a:solidFill>
                  <a:schemeClr val="bg1"/>
                </a:solidFill>
                <a:latin typeface="Calibri Light" panose="020F0302020204030204" pitchFamily="34" charset="0"/>
                <a:cs typeface="Calibri Light" panose="020F0302020204030204" pitchFamily="34" charset="0"/>
              </a:rPr>
              <a:t>Código ensamblado</a:t>
            </a:r>
            <a:r>
              <a:rPr lang="es-ES" sz="2000" dirty="0">
                <a:solidFill>
                  <a:schemeClr val="bg1"/>
                </a:solidFill>
                <a:latin typeface="Calibri Light" panose="020F0302020204030204" pitchFamily="34" charset="0"/>
                <a:cs typeface="Calibri Light" panose="020F0302020204030204" pitchFamily="34" charset="0"/>
              </a:rPr>
              <a:t>: La parte más compleja para entender, muestra las instrucciones de proceso en lenguaje ensamblador.</a:t>
            </a:r>
          </a:p>
          <a:p>
            <a:pPr>
              <a:buClr>
                <a:schemeClr val="tx1"/>
              </a:buClr>
            </a:pPr>
            <a:r>
              <a:rPr lang="es-ES" sz="2000" b="1" dirty="0">
                <a:solidFill>
                  <a:schemeClr val="bg1"/>
                </a:solidFill>
                <a:latin typeface="Calibri Light" panose="020F0302020204030204" pitchFamily="34" charset="0"/>
                <a:cs typeface="Calibri Light" panose="020F0302020204030204" pitchFamily="34" charset="0"/>
              </a:rPr>
              <a:t>Volcado Hexadecimal</a:t>
            </a:r>
            <a:r>
              <a:rPr lang="es-ES" sz="2000" dirty="0">
                <a:solidFill>
                  <a:schemeClr val="bg1"/>
                </a:solidFill>
                <a:latin typeface="Calibri Light" panose="020F0302020204030204" pitchFamily="34" charset="0"/>
                <a:cs typeface="Calibri Light" panose="020F0302020204030204" pitchFamily="34" charset="0"/>
              </a:rPr>
              <a:t>: Muestra las regiones de memoria, muy útil para el desarrollo de </a:t>
            </a:r>
            <a:r>
              <a:rPr lang="es-ES" sz="2000" dirty="0" err="1">
                <a:solidFill>
                  <a:schemeClr val="bg1"/>
                </a:solidFill>
                <a:latin typeface="Calibri Light" panose="020F0302020204030204" pitchFamily="34" charset="0"/>
                <a:cs typeface="Calibri Light" panose="020F0302020204030204" pitchFamily="34" charset="0"/>
              </a:rPr>
              <a:t>exploits</a:t>
            </a:r>
            <a:r>
              <a:rPr lang="es-ES" sz="2000" dirty="0">
                <a:solidFill>
                  <a:schemeClr val="bg1"/>
                </a:solidFill>
                <a:latin typeface="Calibri Light" panose="020F0302020204030204" pitchFamily="34" charset="0"/>
                <a:cs typeface="Calibri Light" panose="020F0302020204030204" pitchFamily="34" charset="0"/>
              </a:rPr>
              <a:t>.</a:t>
            </a:r>
          </a:p>
          <a:p>
            <a:pPr>
              <a:buClr>
                <a:schemeClr val="tx1"/>
              </a:buClr>
            </a:pPr>
            <a:r>
              <a:rPr lang="es-ES" sz="2000" b="1"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El contenido del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de la memoria.</a:t>
            </a: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7054486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Lo primero que se debe de hacer consiste en estudiar el código C y a posteriori interactuar con algún desensamblador para Windows. Radare2 tiene una instalación muy sencilla para poder trabajar bajo el entorno de Windows tal y como se estuvo haciendo con el de Linux.</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Desensamblando</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315366" y="2762759"/>
            <a:ext cx="3484233" cy="2731841"/>
          </a:xfrm>
          <a:prstGeom prst="rect">
            <a:avLst/>
          </a:prstGeom>
        </p:spPr>
      </p:pic>
      <p:pic>
        <p:nvPicPr>
          <p:cNvPr id="3" name="Imagen 2"/>
          <p:cNvPicPr>
            <a:picLocks noChangeAspect="1"/>
          </p:cNvPicPr>
          <p:nvPr/>
        </p:nvPicPr>
        <p:blipFill>
          <a:blip r:embed="rId3"/>
          <a:stretch>
            <a:fillRect/>
          </a:stretch>
        </p:blipFill>
        <p:spPr>
          <a:xfrm>
            <a:off x="5076525" y="2753129"/>
            <a:ext cx="2038949" cy="1031757"/>
          </a:xfrm>
          <a:prstGeom prst="rect">
            <a:avLst/>
          </a:prstGeom>
        </p:spPr>
      </p:pic>
      <p:pic>
        <p:nvPicPr>
          <p:cNvPr id="7" name="Imagen 6"/>
          <p:cNvPicPr>
            <a:picLocks noChangeAspect="1"/>
          </p:cNvPicPr>
          <p:nvPr/>
        </p:nvPicPr>
        <p:blipFill>
          <a:blip r:embed="rId4"/>
          <a:stretch>
            <a:fillRect/>
          </a:stretch>
        </p:blipFill>
        <p:spPr>
          <a:xfrm>
            <a:off x="7392400" y="2753129"/>
            <a:ext cx="3506271" cy="2741471"/>
          </a:xfrm>
          <a:prstGeom prst="rect">
            <a:avLst/>
          </a:prstGeom>
        </p:spPr>
      </p:pic>
    </p:spTree>
    <p:extLst>
      <p:ext uri="{BB962C8B-B14F-4D97-AF65-F5344CB8AC3E}">
        <p14:creationId xmlns:p14="http://schemas.microsoft.com/office/powerpoint/2010/main" val="555133328"/>
      </p:ext>
    </p:extLst>
  </p:cSld>
  <p:clrMapOvr>
    <a:masterClrMapping/>
  </p:clrMapOvr>
  <p:timing>
    <p:tnLst>
      <p:par>
        <p:cTn id="1" dur="indefinite" restart="never" nodeType="tmRoot"/>
      </p:par>
    </p:tnLst>
  </p:timing>
</p:sld>
</file>

<file path=ppt/theme/theme1.xml><?xml version="1.0" encoding="utf-8"?>
<a:theme xmlns:a="http://schemas.openxmlformats.org/drawingml/2006/main" name="hbsCursos">
  <a:themeElements>
    <a:clrScheme name="Personalizado 8">
      <a:dk1>
        <a:srgbClr val="000000"/>
      </a:dk1>
      <a:lt1>
        <a:srgbClr val="000000"/>
      </a:lt1>
      <a:dk2>
        <a:srgbClr val="565349"/>
      </a:dk2>
      <a:lt2>
        <a:srgbClr val="DDDDDD"/>
      </a:lt2>
      <a:accent1>
        <a:srgbClr val="062E3C"/>
      </a:accent1>
      <a:accent2>
        <a:srgbClr val="22495F"/>
      </a:accent2>
      <a:accent3>
        <a:srgbClr val="22495F"/>
      </a:accent3>
      <a:accent4>
        <a:srgbClr val="306786"/>
      </a:accent4>
      <a:accent5>
        <a:srgbClr val="22495F"/>
      </a:accent5>
      <a:accent6>
        <a:srgbClr val="22495F"/>
      </a:accent6>
      <a:hlink>
        <a:srgbClr val="000000"/>
      </a:hlink>
      <a:folHlink>
        <a:srgbClr val="22495F"/>
      </a:folHlink>
    </a:clrScheme>
    <a:fontScheme name="Personalizado 2">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effectLst>
          <a:outerShdw blurRad="50800" dist="50800" dir="5400000" algn="ctr" rotWithShape="0">
            <a:srgbClr val="000000">
              <a:alpha val="91000"/>
            </a:srgbClr>
          </a:outerShdw>
        </a:effectLst>
      </a:spPr>
      <a:bodyPr wrap="square" lIns="91440" tIns="45720" rIns="91440" bIns="45720">
        <a:spAutoFit/>
        <a:scene3d>
          <a:camera prst="orthographicFront"/>
          <a:lightRig rig="harsh" dir="t"/>
        </a:scene3d>
        <a:sp3d prstMaterial="matte">
          <a:contourClr>
            <a:schemeClr val="bg1">
              <a:lumMod val="65000"/>
            </a:schemeClr>
          </a:contourClr>
        </a:sp3d>
      </a:bodyPr>
      <a:lstStyle>
        <a:defPPr algn="ctr">
          <a:defRPr sz="6600" b="1" dirty="0" smtClean="0">
            <a:ln>
              <a:solidFill>
                <a:srgbClr val="F6BB00"/>
              </a:solidFill>
            </a:ln>
            <a:solidFill>
              <a:srgbClr val="F6BB00"/>
            </a:solidFill>
            <a:effectLst/>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hbsCursos" id="{77D44C57-E5BE-4005-87F9-D7ECF161DC32}" vid="{E357FE5A-51CE-49E1-93E6-FAF52EF9ED1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18685</TotalTime>
  <Words>2965</Words>
  <Application>Microsoft Office PowerPoint</Application>
  <PresentationFormat>Panorámica</PresentationFormat>
  <Paragraphs>201</Paragraphs>
  <Slides>73</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73</vt:i4>
      </vt:variant>
    </vt:vector>
  </HeadingPairs>
  <TitlesOfParts>
    <vt:vector size="81" baseType="lpstr">
      <vt:lpstr>Abadi</vt:lpstr>
      <vt:lpstr>Arial</vt:lpstr>
      <vt:lpstr>Avenir Next</vt:lpstr>
      <vt:lpstr>Calibri</vt:lpstr>
      <vt:lpstr>Calibri Light</vt:lpstr>
      <vt:lpstr>Times New Roman</vt:lpstr>
      <vt:lpstr>Wingdings</vt:lpstr>
      <vt:lpstr>hbsCursos</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miranda</dc:creator>
  <cp:lastModifiedBy>THESS</cp:lastModifiedBy>
  <cp:revision>157</cp:revision>
  <dcterms:created xsi:type="dcterms:W3CDTF">2019-09-10T18:57:27Z</dcterms:created>
  <dcterms:modified xsi:type="dcterms:W3CDTF">2020-06-21T21:43:08Z</dcterms:modified>
</cp:coreProperties>
</file>